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handoutMasterIdLst>
    <p:handoutMasterId r:id="rId44"/>
  </p:handoutMasterIdLst>
  <p:sldIdLst>
    <p:sldId id="256" r:id="rId2"/>
    <p:sldId id="264" r:id="rId3"/>
    <p:sldId id="267" r:id="rId4"/>
    <p:sldId id="270" r:id="rId5"/>
    <p:sldId id="257" r:id="rId6"/>
    <p:sldId id="274" r:id="rId7"/>
    <p:sldId id="276" r:id="rId8"/>
    <p:sldId id="272" r:id="rId9"/>
    <p:sldId id="275" r:id="rId10"/>
    <p:sldId id="258" r:id="rId11"/>
    <p:sldId id="288" r:id="rId12"/>
    <p:sldId id="283" r:id="rId13"/>
    <p:sldId id="289" r:id="rId14"/>
    <p:sldId id="286" r:id="rId15"/>
    <p:sldId id="294" r:id="rId16"/>
    <p:sldId id="292" r:id="rId17"/>
    <p:sldId id="295" r:id="rId18"/>
    <p:sldId id="296" r:id="rId19"/>
    <p:sldId id="298" r:id="rId20"/>
    <p:sldId id="299" r:id="rId21"/>
    <p:sldId id="297" r:id="rId22"/>
    <p:sldId id="302" r:id="rId23"/>
    <p:sldId id="263" r:id="rId24"/>
    <p:sldId id="301" r:id="rId25"/>
    <p:sldId id="304" r:id="rId26"/>
    <p:sldId id="305" r:id="rId27"/>
    <p:sldId id="306" r:id="rId28"/>
    <p:sldId id="307" r:id="rId29"/>
    <p:sldId id="311" r:id="rId30"/>
    <p:sldId id="312" r:id="rId31"/>
    <p:sldId id="310" r:id="rId32"/>
    <p:sldId id="308" r:id="rId33"/>
    <p:sldId id="315" r:id="rId34"/>
    <p:sldId id="322" r:id="rId35"/>
    <p:sldId id="314" r:id="rId36"/>
    <p:sldId id="323" r:id="rId37"/>
    <p:sldId id="324" r:id="rId38"/>
    <p:sldId id="325" r:id="rId39"/>
    <p:sldId id="327" r:id="rId40"/>
    <p:sldId id="328" r:id="rId41"/>
    <p:sldId id="326"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73" autoAdjust="0"/>
    <p:restoredTop sz="82258" autoAdjust="0"/>
  </p:normalViewPr>
  <p:slideViewPr>
    <p:cSldViewPr>
      <p:cViewPr>
        <p:scale>
          <a:sx n="75" d="100"/>
          <a:sy n="75" d="100"/>
        </p:scale>
        <p:origin x="-1170" y="84"/>
      </p:cViewPr>
      <p:guideLst>
        <p:guide orient="horz" pos="2160"/>
        <p:guide pos="2880"/>
      </p:guideLst>
    </p:cSldViewPr>
  </p:slideViewPr>
  <p:outlineViewPr>
    <p:cViewPr>
      <p:scale>
        <a:sx n="33" d="100"/>
        <a:sy n="33" d="100"/>
      </p:scale>
      <p:origin x="0" y="2100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BB19537-91EB-48D7-9EDD-C9D395943481}" type="datetimeFigureOut">
              <a:rPr lang="en-US" smtClean="0"/>
              <a:pPr/>
              <a:t>11/9/2012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CDC764F-B932-4AEA-B485-61AF86648E0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0ECC72C-A060-403C-AD83-11326D2582AD}" type="datetimeFigureOut">
              <a:rPr lang="en-US" smtClean="0"/>
              <a:pPr/>
              <a:t>11/9/2012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DE24F36-5822-4BAA-A077-D4A04E89C1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Introduction</a:t>
            </a:r>
          </a:p>
          <a:p>
            <a:pPr>
              <a:buFont typeface="Arial" pitchFamily="34" charset="0"/>
              <a:buChar char="•"/>
            </a:pPr>
            <a:endParaRPr lang="en-US" dirty="0" smtClean="0"/>
          </a:p>
          <a:p>
            <a:pPr>
              <a:buFont typeface="Arial" pitchFamily="34" charset="0"/>
              <a:buChar char="•"/>
            </a:pPr>
            <a:r>
              <a:rPr lang="en-US" dirty="0" smtClean="0"/>
              <a:t>Not your grandma’s therapy.</a:t>
            </a:r>
            <a:r>
              <a:rPr lang="en-US" baseline="0" dirty="0" smtClean="0"/>
              <a:t> </a:t>
            </a:r>
          </a:p>
          <a:p>
            <a:pPr>
              <a:buFont typeface="Arial" pitchFamily="34" charset="0"/>
              <a:buChar char="•"/>
            </a:pPr>
            <a:endParaRPr lang="en-US" baseline="0" dirty="0" smtClean="0"/>
          </a:p>
          <a:p>
            <a:pPr>
              <a:buFont typeface="Arial" pitchFamily="34" charset="0"/>
              <a:buChar char="•"/>
            </a:pPr>
            <a:r>
              <a:rPr lang="en-US" baseline="0" dirty="0" smtClean="0"/>
              <a:t>Review of brain stuff</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err="1" smtClean="0"/>
              <a:t>Hyperarousal</a:t>
            </a:r>
            <a:r>
              <a:rPr lang="en-US" dirty="0" smtClean="0"/>
              <a:t>-emotionally</a:t>
            </a:r>
            <a:r>
              <a:rPr lang="en-US" baseline="0" dirty="0" smtClean="0"/>
              <a:t> reactive, hyper-defensive, </a:t>
            </a:r>
            <a:r>
              <a:rPr lang="en-US" baseline="0" dirty="0" err="1" smtClean="0"/>
              <a:t>hypervigilant</a:t>
            </a:r>
            <a:endParaRPr lang="en-US" baseline="0" dirty="0" smtClean="0"/>
          </a:p>
          <a:p>
            <a:pPr>
              <a:buFont typeface="Arial" pitchFamily="34" charset="0"/>
              <a:buChar char="•"/>
            </a:pPr>
            <a:endParaRPr lang="en-US" baseline="0" dirty="0" smtClean="0"/>
          </a:p>
          <a:p>
            <a:pPr>
              <a:buFont typeface="Arial" pitchFamily="34" charset="0"/>
              <a:buChar char="•"/>
            </a:pPr>
            <a:r>
              <a:rPr lang="en-US" baseline="0" dirty="0" err="1" smtClean="0"/>
              <a:t>Hypoaousal</a:t>
            </a:r>
            <a:r>
              <a:rPr lang="en-US" baseline="0" dirty="0" smtClean="0"/>
              <a:t>- numbing, lethargic, flat affect, </a:t>
            </a:r>
            <a:r>
              <a:rPr lang="en-US" baseline="0" dirty="0" err="1" smtClean="0"/>
              <a:t>cogntively</a:t>
            </a:r>
            <a:r>
              <a:rPr lang="en-US" baseline="0" dirty="0" smtClean="0"/>
              <a:t> disabled</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Each</a:t>
            </a:r>
            <a:r>
              <a:rPr lang="en-US" baseline="0" dirty="0" smtClean="0"/>
              <a:t> individual has a varying capacity to process and respond to information or experiences when they become traumatically activated. This is the window of tolerance.</a:t>
            </a:r>
          </a:p>
          <a:p>
            <a:pPr>
              <a:buFont typeface="Arial" pitchFamily="34" charset="0"/>
              <a:buChar char="•"/>
            </a:pPr>
            <a:endParaRPr lang="en-US" baseline="0" dirty="0" smtClean="0"/>
          </a:p>
          <a:p>
            <a:pPr>
              <a:buFont typeface="Arial" pitchFamily="34" charset="0"/>
              <a:buChar char="•"/>
            </a:pPr>
            <a:r>
              <a:rPr lang="en-US" baseline="0" dirty="0" smtClean="0"/>
              <a:t>Traumatized children often exhibit a very narrow window of tolerance with rapid cycling between states. </a:t>
            </a:r>
          </a:p>
          <a:p>
            <a:pPr>
              <a:buFont typeface="Arial" pitchFamily="34" charset="0"/>
              <a:buChar char="•"/>
            </a:pPr>
            <a:endParaRPr lang="en-US" baseline="0" dirty="0" smtClean="0"/>
          </a:p>
          <a:p>
            <a:pPr>
              <a:buFont typeface="Arial" pitchFamily="34" charset="0"/>
              <a:buChar char="•"/>
            </a:pPr>
            <a:r>
              <a:rPr lang="en-US" baseline="0" dirty="0" smtClean="0"/>
              <a:t>One of the goals of SMART is to help clients be able to manage a broader range of experiences while remaining present in the here and now. </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Sensory</a:t>
            </a:r>
            <a:r>
              <a:rPr lang="en-US" baseline="0" dirty="0" smtClean="0"/>
              <a:t> Motor Problems – p</a:t>
            </a:r>
            <a:r>
              <a:rPr lang="en-US" dirty="0" smtClean="0"/>
              <a:t>rone to accidents, difficulties</a:t>
            </a:r>
            <a:r>
              <a:rPr lang="en-US" baseline="0" dirty="0" smtClean="0"/>
              <a:t> with coordination and balance</a:t>
            </a:r>
          </a:p>
          <a:p>
            <a:pPr>
              <a:buFont typeface="Arial" pitchFamily="34" charset="0"/>
              <a:buChar char="•"/>
            </a:pPr>
            <a:endParaRPr lang="en-US" baseline="0" dirty="0" smtClean="0"/>
          </a:p>
          <a:p>
            <a:pPr>
              <a:buFont typeface="Arial" pitchFamily="34" charset="0"/>
              <a:buChar char="•"/>
            </a:pPr>
            <a:r>
              <a:rPr lang="en-US" baseline="0" dirty="0" smtClean="0"/>
              <a:t>Medical Issues – across a wide span (asthma, autoimmune disorders, etc.)</a:t>
            </a:r>
          </a:p>
          <a:p>
            <a:pPr>
              <a:buFont typeface="Arial" pitchFamily="34" charset="0"/>
              <a:buChar char="•"/>
            </a:pPr>
            <a:endParaRPr lang="en-US" baseline="0" dirty="0" smtClean="0"/>
          </a:p>
          <a:p>
            <a:pPr>
              <a:buFont typeface="Arial" pitchFamily="34" charset="0"/>
              <a:buChar char="•"/>
            </a:pPr>
            <a:r>
              <a:rPr lang="en-US" baseline="0" dirty="0" smtClean="0"/>
              <a:t>Compromised Functioning</a:t>
            </a:r>
          </a:p>
          <a:p>
            <a:pPr lvl="1">
              <a:buFont typeface="Arial" pitchFamily="34" charset="0"/>
              <a:buChar char="•"/>
            </a:pPr>
            <a:r>
              <a:rPr lang="en-US" baseline="0" dirty="0" smtClean="0"/>
              <a:t>Arousal Regulation – difficulties managing behavior and affect</a:t>
            </a:r>
          </a:p>
          <a:p>
            <a:pPr lvl="1">
              <a:buFont typeface="Arial" pitchFamily="34" charset="0"/>
              <a:buChar char="•"/>
            </a:pPr>
            <a:endParaRPr lang="en-US" baseline="0" dirty="0" smtClean="0"/>
          </a:p>
          <a:p>
            <a:pPr lvl="1">
              <a:buFont typeface="Arial" pitchFamily="34" charset="0"/>
              <a:buChar char="•"/>
            </a:pPr>
            <a:r>
              <a:rPr lang="en-US" baseline="0" dirty="0" smtClean="0"/>
              <a:t>Hemisphere Integration – left brain is linear, logical, analytical; language and planning; right brain non-linear and non-verbal; empathy, socialization, regulation.  Corpus collosum damaged and results in fragmented thinking and an inability to see the bigger picture</a:t>
            </a:r>
          </a:p>
          <a:p>
            <a:pPr>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B5A398C8-C7E5-400D-AD75-6D8C83785ECE}"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err="1" smtClean="0"/>
              <a:t>Automatization</a:t>
            </a:r>
            <a:r>
              <a:rPr lang="en-US" baseline="0" dirty="0" smtClean="0"/>
              <a:t> of behavior for survival, compartmentalizing painful memories and feelings, detaching from oneself during the trauma</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Cognition- ADHD</a:t>
            </a:r>
          </a:p>
          <a:p>
            <a:pPr>
              <a:buFont typeface="Arial" pitchFamily="34" charset="0"/>
              <a:buChar char="•"/>
            </a:pPr>
            <a:endParaRPr lang="en-US" dirty="0" smtClean="0"/>
          </a:p>
          <a:p>
            <a:pPr>
              <a:buFont typeface="Arial" pitchFamily="34" charset="0"/>
              <a:buChar char="•"/>
            </a:pPr>
            <a:r>
              <a:rPr lang="en-US" dirty="0" smtClean="0"/>
              <a:t>Self concept</a:t>
            </a:r>
            <a:r>
              <a:rPr lang="en-US" baseline="0" dirty="0" smtClean="0"/>
              <a:t> don’t respond to compliments, “I don’t know”– who cares what I think</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Seem to “fly off the handle” for no reason</a:t>
            </a:r>
          </a:p>
          <a:p>
            <a:pPr>
              <a:buFont typeface="Arial" pitchFamily="34" charset="0"/>
              <a:buChar char="•"/>
            </a:pPr>
            <a:endParaRPr lang="en-US" dirty="0" smtClean="0"/>
          </a:p>
          <a:p>
            <a:pPr>
              <a:buFont typeface="Arial" pitchFamily="34" charset="0"/>
              <a:buChar char="•"/>
            </a:pPr>
            <a:r>
              <a:rPr lang="en-US" dirty="0" smtClean="0"/>
              <a:t>Auditory</a:t>
            </a:r>
            <a:r>
              <a:rPr lang="en-US" baseline="0" dirty="0" smtClean="0"/>
              <a:t> and visual hallucinations</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Self injury</a:t>
            </a:r>
          </a:p>
          <a:p>
            <a:pPr>
              <a:buFont typeface="Arial" pitchFamily="34" charset="0"/>
              <a:buChar char="•"/>
            </a:pPr>
            <a:r>
              <a:rPr lang="en-US" dirty="0" smtClean="0"/>
              <a:t>Discuss</a:t>
            </a:r>
            <a:r>
              <a:rPr lang="en-US" baseline="0" dirty="0" smtClean="0"/>
              <a:t> trauma group in CCP</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Kids</a:t>
            </a:r>
            <a:r>
              <a:rPr lang="en-US" baseline="0" dirty="0" smtClean="0"/>
              <a:t> with a </a:t>
            </a:r>
            <a:r>
              <a:rPr lang="en-US" baseline="0" dirty="0" err="1" smtClean="0"/>
              <a:t>hx</a:t>
            </a:r>
            <a:r>
              <a:rPr lang="en-US" baseline="0" dirty="0" smtClean="0"/>
              <a:t> of trauma have difficulty accepting compliments or positive feed back. Their core belief is “I’m bad, I’m </a:t>
            </a:r>
            <a:r>
              <a:rPr lang="en-US" baseline="0" dirty="0" err="1" smtClean="0"/>
              <a:t>unloveable</a:t>
            </a:r>
            <a:r>
              <a:rPr lang="en-US" baseline="0" dirty="0" smtClean="0"/>
              <a:t>”</a:t>
            </a:r>
          </a:p>
          <a:p>
            <a:pPr>
              <a:buFont typeface="Arial" pitchFamily="34" charset="0"/>
              <a:buChar char="•"/>
            </a:pPr>
            <a:endParaRPr lang="en-US" baseline="0" dirty="0" smtClean="0"/>
          </a:p>
          <a:p>
            <a:pPr>
              <a:buFont typeface="Arial" pitchFamily="34" charset="0"/>
              <a:buChar char="•"/>
            </a:pPr>
            <a:r>
              <a:rPr lang="en-US" baseline="0" dirty="0" smtClean="0"/>
              <a:t>In addition to emotionally disconnecting, they often physically disconnect. This presents its self as clumsiness or lack of coordination. Complete lack of awareness of their bodies. </a:t>
            </a:r>
          </a:p>
          <a:p>
            <a:pPr>
              <a:buFont typeface="Arial" pitchFamily="34" charset="0"/>
              <a:buChar char="•"/>
            </a:pPr>
            <a:endParaRPr lang="en-US" dirty="0" smtClean="0"/>
          </a:p>
          <a:p>
            <a:pPr>
              <a:buFont typeface="Arial" pitchFamily="34" charset="0"/>
              <a:buChar char="•"/>
            </a:pPr>
            <a:r>
              <a:rPr lang="en-US" dirty="0" smtClean="0"/>
              <a:t>Most children are not going to come into</a:t>
            </a:r>
            <a:r>
              <a:rPr lang="en-US" baseline="0" dirty="0" smtClean="0"/>
              <a:t> sessions and disclose their trauma narrative</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Many</a:t>
            </a:r>
            <a:r>
              <a:rPr lang="en-US" baseline="0" dirty="0" smtClean="0"/>
              <a:t> of these behaviors are relevant to children as well: inability to regulate affect, </a:t>
            </a:r>
            <a:r>
              <a:rPr lang="en-US" baseline="0" dirty="0" err="1" smtClean="0"/>
              <a:t>alexithymic</a:t>
            </a:r>
            <a:r>
              <a:rPr lang="en-US" baseline="0" dirty="0" smtClean="0"/>
              <a:t>, poor self care, sleep disturbances, difficulty trusting and </a:t>
            </a:r>
            <a:r>
              <a:rPr lang="en-US" baseline="0" dirty="0" err="1" smtClean="0"/>
              <a:t>maintianing</a:t>
            </a:r>
            <a:r>
              <a:rPr lang="en-US" baseline="0" dirty="0" smtClean="0"/>
              <a:t> relationships. </a:t>
            </a:r>
          </a:p>
          <a:p>
            <a:pPr>
              <a:buFont typeface="Arial" pitchFamily="34" charset="0"/>
              <a:buChar char="•"/>
            </a:pPr>
            <a:endParaRPr lang="en-US" baseline="0" dirty="0" smtClean="0"/>
          </a:p>
          <a:p>
            <a:pPr>
              <a:buFont typeface="Arial" pitchFamily="34" charset="0"/>
              <a:buChar char="•"/>
            </a:pPr>
            <a:r>
              <a:rPr lang="en-US" baseline="0" dirty="0" smtClean="0"/>
              <a:t>Addicted to drama- sometimes provides a feeling of normalcy. </a:t>
            </a:r>
            <a:endParaRPr lang="en-US" dirty="0"/>
          </a:p>
        </p:txBody>
      </p:sp>
      <p:sp>
        <p:nvSpPr>
          <p:cNvPr id="4" name="Slide Number Placeholder 3"/>
          <p:cNvSpPr>
            <a:spLocks noGrp="1"/>
          </p:cNvSpPr>
          <p:nvPr>
            <p:ph type="sldNum" sz="quarter" idx="10"/>
          </p:nvPr>
        </p:nvSpPr>
        <p:spPr/>
        <p:txBody>
          <a:bodyPr/>
          <a:lstStyle/>
          <a:p>
            <a:fld id="{3332B21A-B9D6-4137-8753-D3020D020FCC}"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When</a:t>
            </a:r>
            <a:r>
              <a:rPr lang="en-US" baseline="0" dirty="0" smtClean="0"/>
              <a:t> assessing traumatic experiences with clients and families it is important to explore it in a non limiting way </a:t>
            </a:r>
            <a:r>
              <a:rPr lang="en-US" baseline="0" dirty="0" err="1" smtClean="0"/>
              <a:t>suchas</a:t>
            </a:r>
            <a:r>
              <a:rPr lang="en-US" baseline="0" dirty="0" smtClean="0"/>
              <a:t> “to the best of your knowledge” , leaves it open in case something is recalled later.</a:t>
            </a:r>
          </a:p>
          <a:p>
            <a:pPr>
              <a:buFont typeface="Arial" pitchFamily="34" charset="0"/>
              <a:buChar char="•"/>
            </a:pPr>
            <a:endParaRPr lang="en-US" baseline="0" dirty="0" smtClean="0"/>
          </a:p>
          <a:p>
            <a:pPr>
              <a:buFont typeface="Arial" pitchFamily="34" charset="0"/>
              <a:buChar char="•"/>
            </a:pPr>
            <a:r>
              <a:rPr lang="en-US" baseline="0" dirty="0" smtClean="0"/>
              <a:t>Be sure to include witnessing– Witnessing DV can have a significant impact on a child’s feeling of safety and security. </a:t>
            </a:r>
          </a:p>
          <a:p>
            <a:pPr>
              <a:buFont typeface="Arial" pitchFamily="34" charset="0"/>
              <a:buChar char="•"/>
            </a:pPr>
            <a:endParaRPr lang="en-US" dirty="0" smtClean="0"/>
          </a:p>
          <a:p>
            <a:pPr>
              <a:buFont typeface="Arial" pitchFamily="34" charset="0"/>
              <a:buChar char="•"/>
            </a:pPr>
            <a:r>
              <a:rPr lang="en-US" dirty="0" smtClean="0"/>
              <a:t>Neglect</a:t>
            </a:r>
            <a:r>
              <a:rPr lang="en-US" baseline="0" dirty="0" smtClean="0"/>
              <a:t> is often not recognized as trauma. This can be physical and emotional neglect. Tends to have a more profound effect. </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If clients don’t have words for their</a:t>
            </a:r>
            <a:r>
              <a:rPr lang="en-US" baseline="0" dirty="0" smtClean="0"/>
              <a:t> experiences, talk therapy is going to be frustrating for everyone! </a:t>
            </a:r>
          </a:p>
          <a:p>
            <a:pPr>
              <a:buFont typeface="Arial" pitchFamily="34" charset="0"/>
              <a:buChar char="•"/>
            </a:pPr>
            <a:r>
              <a:rPr lang="en-US" baseline="0" dirty="0" smtClean="0"/>
              <a:t>Children who have experienced trauma lack insight into their behaviors and the ability to reason so having them sit in an office is often close to torture. </a:t>
            </a:r>
          </a:p>
          <a:p>
            <a:pPr>
              <a:buFont typeface="Arial" pitchFamily="34" charset="0"/>
              <a:buChar char="•"/>
            </a:pPr>
            <a:r>
              <a:rPr lang="en-US" baseline="0" dirty="0" smtClean="0"/>
              <a:t>Children are often given a list of coping skills and “just don’t’ want to use them”. No. They can’t access that part of their brain because they are in fight/flight. </a:t>
            </a:r>
          </a:p>
          <a:p>
            <a:pPr>
              <a:buFont typeface="Arial" pitchFamily="34" charset="0"/>
              <a:buChar char="•"/>
            </a:pPr>
            <a:r>
              <a:rPr lang="en-US" baseline="0" dirty="0" smtClean="0"/>
              <a:t>Break</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What is SMART:</a:t>
            </a:r>
            <a:r>
              <a:rPr lang="en-US" baseline="0" dirty="0" smtClean="0"/>
              <a:t> Sensory Motor Arousal Regulation Treatment</a:t>
            </a:r>
          </a:p>
          <a:p>
            <a:pPr>
              <a:buFont typeface="Arial" pitchFamily="34" charset="0"/>
              <a:buChar char="•"/>
            </a:pPr>
            <a:r>
              <a:rPr lang="en-US" b="1" baseline="0" dirty="0" smtClean="0"/>
              <a:t>Goal of SMART: Regulate arousal, Expand the window of tolerance while maintaining </a:t>
            </a:r>
            <a:r>
              <a:rPr lang="en-US" b="1" baseline="0" dirty="0" err="1" smtClean="0"/>
              <a:t>functioniong</a:t>
            </a:r>
            <a:r>
              <a:rPr lang="en-US" b="1" baseline="0" dirty="0" smtClean="0"/>
              <a:t>, Process traumatic material as it emerges, Live a full and Rewarding Life</a:t>
            </a:r>
            <a:endParaRPr lang="en-US" b="1" dirty="0" smtClean="0"/>
          </a:p>
          <a:p>
            <a:pPr>
              <a:buFont typeface="Arial" pitchFamily="34" charset="0"/>
              <a:buChar char="•"/>
            </a:pPr>
            <a:r>
              <a:rPr lang="en-US" dirty="0" smtClean="0"/>
              <a:t>Originally</a:t>
            </a:r>
            <a:r>
              <a:rPr lang="en-US" baseline="0" dirty="0" smtClean="0"/>
              <a:t> SMART was designed to address difficulty with affect regulation as a result of complex trauma.  It developed into a balance between arousal regulation and trauma processing. </a:t>
            </a:r>
          </a:p>
          <a:p>
            <a:pPr>
              <a:buFont typeface="Arial" pitchFamily="34" charset="0"/>
              <a:buChar char="•"/>
            </a:pPr>
            <a:r>
              <a:rPr lang="en-US" baseline="0" dirty="0" smtClean="0"/>
              <a:t>Trauma theory- framework focuses on safety, skill building, trauma processing and positive sense of self</a:t>
            </a:r>
          </a:p>
          <a:p>
            <a:pPr>
              <a:buFont typeface="Arial" pitchFamily="34" charset="0"/>
              <a:buChar char="•"/>
            </a:pPr>
            <a:r>
              <a:rPr lang="en-US" baseline="0" dirty="0" smtClean="0"/>
              <a:t>Sensory integration – Ayres Sensory Integration is a “bottom up approach” Core of this theory” all behaviors occur for a reason and a child who is seeking or avoiding sensations is often doing so to meet a neurological need. </a:t>
            </a:r>
          </a:p>
          <a:p>
            <a:pPr>
              <a:buFont typeface="Arial" pitchFamily="34" charset="0"/>
              <a:buChar char="•"/>
            </a:pPr>
            <a:r>
              <a:rPr lang="en-US" dirty="0" err="1" smtClean="0"/>
              <a:t>Sensorimotor</a:t>
            </a:r>
            <a:r>
              <a:rPr lang="en-US" baseline="0" dirty="0" smtClean="0"/>
              <a:t> Psychotherapy-Initially developed with adult clients. Put little emphasis on the use of language. Pays close attention to the narrative expressed by the body</a:t>
            </a:r>
          </a:p>
          <a:p>
            <a:pPr>
              <a:buFont typeface="Arial" pitchFamily="34" charset="0"/>
              <a:buChar char="•"/>
            </a:pPr>
            <a:r>
              <a:rPr lang="en-US" baseline="0" dirty="0" smtClean="0"/>
              <a:t>Child Development- It is essential to utilizing SMART to have an understanding to of stages of child development.  This includes attachment, </a:t>
            </a:r>
            <a:r>
              <a:rPr lang="en-US" baseline="0" dirty="0" err="1" smtClean="0"/>
              <a:t>autoregulation</a:t>
            </a:r>
            <a:r>
              <a:rPr lang="en-US" baseline="0" dirty="0" smtClean="0"/>
              <a:t>, </a:t>
            </a:r>
            <a:r>
              <a:rPr lang="en-US" baseline="0" dirty="0" err="1" smtClean="0"/>
              <a:t>coregulatoin</a:t>
            </a:r>
            <a:r>
              <a:rPr lang="en-US" baseline="0" dirty="0" smtClean="0"/>
              <a:t> and self regulation. </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Jane Ayres focused her work beyond</a:t>
            </a:r>
            <a:r>
              <a:rPr lang="en-US" baseline="0" dirty="0" smtClean="0"/>
              <a:t> the five senses to include body senses, </a:t>
            </a:r>
            <a:r>
              <a:rPr lang="en-US" baseline="0" dirty="0" err="1" smtClean="0"/>
              <a:t>Proprioceptive</a:t>
            </a:r>
            <a:r>
              <a:rPr lang="en-US" baseline="0" dirty="0" smtClean="0"/>
              <a:t> and vestibular</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err="1" smtClean="0"/>
              <a:t>Proprioceptive</a:t>
            </a:r>
            <a:r>
              <a:rPr lang="en-US" baseline="0" dirty="0" smtClean="0"/>
              <a:t> input starts in </a:t>
            </a:r>
            <a:r>
              <a:rPr lang="en-US" baseline="0" dirty="0" err="1" smtClean="0"/>
              <a:t>utero</a:t>
            </a:r>
            <a:r>
              <a:rPr lang="en-US" baseline="0" dirty="0" smtClean="0"/>
              <a:t>: pushing against the womb, as the fetus grows creates deep pressure</a:t>
            </a:r>
          </a:p>
          <a:p>
            <a:pPr>
              <a:buFont typeface="Arial" pitchFamily="34" charset="0"/>
              <a:buChar char="•"/>
            </a:pPr>
            <a:endParaRPr lang="en-US" baseline="0" dirty="0" smtClean="0"/>
          </a:p>
          <a:p>
            <a:pPr>
              <a:buFont typeface="Arial" pitchFamily="34" charset="0"/>
              <a:buChar char="•"/>
            </a:pPr>
            <a:r>
              <a:rPr lang="en-US" baseline="0" dirty="0" smtClean="0"/>
              <a:t>As babies develop-head control, lifting head up while laying on belly, pushing up on hands and knees, pulling into a standing position</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Commonly used by individuals</a:t>
            </a:r>
            <a:r>
              <a:rPr lang="en-US" baseline="0" dirty="0" smtClean="0"/>
              <a:t> as a way to regulate affect : running, weight lifting, </a:t>
            </a:r>
            <a:r>
              <a:rPr lang="en-US" baseline="0" dirty="0" err="1" smtClean="0"/>
              <a:t>eliptical</a:t>
            </a:r>
            <a:endParaRPr lang="en-US" baseline="0" dirty="0" smtClean="0"/>
          </a:p>
          <a:p>
            <a:pPr>
              <a:buFont typeface="Arial" pitchFamily="34" charset="0"/>
              <a:buChar char="•"/>
            </a:pPr>
            <a:endParaRPr lang="en-US" baseline="0" dirty="0" smtClean="0"/>
          </a:p>
          <a:p>
            <a:pPr>
              <a:buFont typeface="Arial" pitchFamily="34" charset="0"/>
              <a:buChar char="•"/>
            </a:pPr>
            <a:r>
              <a:rPr lang="en-US" baseline="0" dirty="0" smtClean="0"/>
              <a:t>In the SMART room can be acquired through jumping on trampoline, crawling through tunnels, crashing on to pads, deep pressure</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Semi-circular</a:t>
            </a:r>
            <a:r>
              <a:rPr lang="en-US" baseline="0" dirty="0" smtClean="0"/>
              <a:t> canals are stimulated arced movements and rotation- rocking in a rocking chair, lying over the ball</a:t>
            </a:r>
          </a:p>
          <a:p>
            <a:pPr>
              <a:buFont typeface="Arial" pitchFamily="34" charset="0"/>
              <a:buChar char="•"/>
            </a:pPr>
            <a:endParaRPr lang="en-US" baseline="0" dirty="0" smtClean="0"/>
          </a:p>
          <a:p>
            <a:pPr>
              <a:buFont typeface="Arial" pitchFamily="34" charset="0"/>
              <a:buChar char="•"/>
            </a:pPr>
            <a:r>
              <a:rPr lang="en-US" baseline="0" dirty="0" smtClean="0"/>
              <a:t>Gravity and linear movement achieved through jumping up and down on trampoline, moving upside down</a:t>
            </a:r>
          </a:p>
          <a:p>
            <a:pPr>
              <a:buFont typeface="Arial" pitchFamily="34" charset="0"/>
              <a:buChar char="•"/>
            </a:pPr>
            <a:endParaRPr lang="en-US" baseline="0" dirty="0" smtClean="0"/>
          </a:p>
          <a:p>
            <a:pPr>
              <a:buFont typeface="Arial" pitchFamily="34" charset="0"/>
              <a:buChar char="•"/>
            </a:pPr>
            <a:r>
              <a:rPr lang="en-US" dirty="0" smtClean="0"/>
              <a:t>Vestibular</a:t>
            </a:r>
            <a:r>
              <a:rPr lang="en-US" baseline="0" dirty="0" smtClean="0"/>
              <a:t> system and auditory system are linked together, their information is carried together to the brain stem</a:t>
            </a:r>
          </a:p>
          <a:p>
            <a:pPr>
              <a:buFont typeface="Arial" pitchFamily="34" charset="0"/>
              <a:buChar char="•"/>
            </a:pPr>
            <a:endParaRPr lang="en-US" baseline="0" dirty="0" smtClean="0"/>
          </a:p>
          <a:p>
            <a:pPr>
              <a:buFont typeface="Arial" pitchFamily="34" charset="0"/>
              <a:buChar char="•"/>
            </a:pPr>
            <a:r>
              <a:rPr lang="en-US" baseline="0" dirty="0" smtClean="0"/>
              <a:t>Vestibular input often effects language as evidenced by increased verbal communication and more complex words. </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Effect of the input</a:t>
            </a:r>
            <a:r>
              <a:rPr lang="en-US" baseline="0" dirty="0" smtClean="0"/>
              <a:t> v</a:t>
            </a:r>
            <a:r>
              <a:rPr lang="en-US" dirty="0" smtClean="0"/>
              <a:t>aries for each person</a:t>
            </a:r>
          </a:p>
          <a:p>
            <a:pPr>
              <a:buFont typeface="Arial" pitchFamily="34" charset="0"/>
              <a:buChar char="•"/>
            </a:pPr>
            <a:endParaRPr lang="en-US" dirty="0" smtClean="0"/>
          </a:p>
          <a:p>
            <a:pPr>
              <a:buFont typeface="Arial" pitchFamily="34" charset="0"/>
              <a:buChar char="•"/>
            </a:pPr>
            <a:r>
              <a:rPr lang="en-US" baseline="0" dirty="0" smtClean="0"/>
              <a:t>I always go back to babies but rocking a baby</a:t>
            </a:r>
          </a:p>
          <a:p>
            <a:pPr>
              <a:buFont typeface="Arial" pitchFamily="34" charset="0"/>
              <a:buChar char="•"/>
            </a:pPr>
            <a:endParaRPr lang="en-US" baseline="0" dirty="0" smtClean="0"/>
          </a:p>
          <a:p>
            <a:pPr>
              <a:buFont typeface="Arial" pitchFamily="34" charset="0"/>
              <a:buChar char="•"/>
            </a:pPr>
            <a:r>
              <a:rPr lang="en-US" baseline="0" dirty="0" smtClean="0"/>
              <a:t>In SMART rocking on </a:t>
            </a:r>
            <a:r>
              <a:rPr lang="en-US" baseline="0" dirty="0" err="1" smtClean="0"/>
              <a:t>physioballs</a:t>
            </a:r>
            <a:r>
              <a:rPr lang="en-US" baseline="0" dirty="0" smtClean="0"/>
              <a:t>, crashing onto crash pads, jumping on trampoline, rolling in the tunnel</a:t>
            </a:r>
          </a:p>
          <a:p>
            <a:pPr>
              <a:buFont typeface="Arial" pitchFamily="34" charset="0"/>
              <a:buChar char="•"/>
            </a:pPr>
            <a:endParaRPr lang="en-US" baseline="0" dirty="0" smtClean="0"/>
          </a:p>
          <a:p>
            <a:pPr>
              <a:buFont typeface="Arial" pitchFamily="34" charset="0"/>
              <a:buChar char="•"/>
            </a:pPr>
            <a:r>
              <a:rPr lang="en-US" baseline="0" dirty="0" smtClean="0"/>
              <a:t>It is important to check in with clients while seeking input to make sure they are tolerating it okay as they are often unaware of bodily sensations</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Traumatized</a:t>
            </a:r>
            <a:r>
              <a:rPr lang="en-US" baseline="0" dirty="0" smtClean="0"/>
              <a:t> children are some times hypersensitive to touch: tags, certain fabrics, seams, other people</a:t>
            </a:r>
          </a:p>
          <a:p>
            <a:pPr>
              <a:buFont typeface="Arial" pitchFamily="34" charset="0"/>
              <a:buChar char="•"/>
            </a:pPr>
            <a:endParaRPr lang="en-US" baseline="0" dirty="0" smtClean="0"/>
          </a:p>
          <a:p>
            <a:pPr>
              <a:buFont typeface="Arial" pitchFamily="34" charset="0"/>
              <a:buChar char="•"/>
            </a:pPr>
            <a:r>
              <a:rPr lang="en-US" baseline="0" dirty="0" smtClean="0"/>
              <a:t>Some children are hyposensitive to touch: meaning they lack an awareness of their bodies- they can bang into a wall and not even notice. Talk about client going through the tunnel. </a:t>
            </a:r>
          </a:p>
          <a:p>
            <a:pPr>
              <a:buFont typeface="Arial" pitchFamily="34" charset="0"/>
              <a:buChar char="•"/>
            </a:pPr>
            <a:endParaRPr lang="en-US" baseline="0" dirty="0" smtClean="0"/>
          </a:p>
          <a:p>
            <a:pPr>
              <a:buFont typeface="Arial" pitchFamily="34" charset="0"/>
              <a:buChar char="•"/>
            </a:pPr>
            <a:r>
              <a:rPr lang="en-US" baseline="0" dirty="0" smtClean="0"/>
              <a:t>Some times see an increase high risk activities as a way to feel something or “wakeup” their bodies. Self injury among adolescents. </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Deep pressure can</a:t>
            </a:r>
            <a:r>
              <a:rPr lang="en-US" baseline="0" dirty="0" smtClean="0"/>
              <a:t> be very calming- babies are </a:t>
            </a:r>
            <a:r>
              <a:rPr lang="en-US" baseline="0" dirty="0" err="1" smtClean="0"/>
              <a:t>swadled</a:t>
            </a:r>
            <a:r>
              <a:rPr lang="en-US" baseline="0" dirty="0" smtClean="0"/>
              <a:t>, slows heart rate</a:t>
            </a:r>
          </a:p>
          <a:p>
            <a:pPr>
              <a:buFont typeface="Arial" pitchFamily="34" charset="0"/>
              <a:buChar char="•"/>
            </a:pPr>
            <a:endParaRPr lang="en-US" baseline="0" dirty="0" smtClean="0"/>
          </a:p>
          <a:p>
            <a:pPr>
              <a:buFont typeface="Arial" pitchFamily="34" charset="0"/>
              <a:buChar char="•"/>
            </a:pPr>
            <a:r>
              <a:rPr lang="en-US" baseline="0" dirty="0" err="1" smtClean="0"/>
              <a:t>Tickliing</a:t>
            </a:r>
            <a:r>
              <a:rPr lang="en-US" baseline="0" dirty="0" smtClean="0"/>
              <a:t> – recommended that parents find another way to engage in play as often traumatized children find it painful or uncomfortable</a:t>
            </a:r>
          </a:p>
          <a:p>
            <a:pPr>
              <a:buFont typeface="Arial" pitchFamily="34" charset="0"/>
              <a:buChar char="•"/>
            </a:pPr>
            <a:endParaRPr lang="en-US" baseline="0" dirty="0" smtClean="0"/>
          </a:p>
          <a:p>
            <a:pPr>
              <a:buFont typeface="Arial" pitchFamily="34" charset="0"/>
              <a:buChar char="•"/>
            </a:pPr>
            <a:r>
              <a:rPr lang="en-US" baseline="0" dirty="0" smtClean="0"/>
              <a:t>Scratching, or head butting</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Five</a:t>
            </a:r>
            <a:r>
              <a:rPr lang="en-US" baseline="0" dirty="0" smtClean="0"/>
              <a:t> core skills used by the therapist</a:t>
            </a:r>
          </a:p>
          <a:p>
            <a:pPr>
              <a:buFont typeface="Arial" pitchFamily="34" charset="0"/>
              <a:buChar char="•"/>
            </a:pPr>
            <a:r>
              <a:rPr lang="en-US" baseline="0" dirty="0" smtClean="0"/>
              <a:t>Attunement-Dan Siegel describes this as “the heart of therapeutic change”– the use of mirror neurons, mirroring and matching clients movement, energy, body language. This helps clients feel like they have your full attention.  </a:t>
            </a:r>
          </a:p>
          <a:p>
            <a:pPr>
              <a:buFont typeface="Arial" pitchFamily="34" charset="0"/>
              <a:buNone/>
            </a:pPr>
            <a:endParaRPr lang="en-US" baseline="0" dirty="0" smtClean="0"/>
          </a:p>
          <a:p>
            <a:pPr>
              <a:buFont typeface="Arial" pitchFamily="34" charset="0"/>
              <a:buChar char="•"/>
            </a:pPr>
            <a:r>
              <a:rPr lang="en-US" baseline="0" dirty="0" smtClean="0"/>
              <a:t>Tracking- Observing changes in State- facial expression, intensity of movement, breath –”reading the narrative of the body”  Importance of video taping session as sometimes changes in affect are subtle and can be missed in the moment</a:t>
            </a:r>
          </a:p>
          <a:p>
            <a:pPr>
              <a:buFont typeface="Arial" pitchFamily="34" charset="0"/>
              <a:buNone/>
            </a:pPr>
            <a:endParaRPr lang="en-US" baseline="0" dirty="0" smtClean="0"/>
          </a:p>
          <a:p>
            <a:pPr>
              <a:buFont typeface="Arial" pitchFamily="34" charset="0"/>
              <a:buChar char="•"/>
            </a:pPr>
            <a:r>
              <a:rPr lang="en-US" baseline="0" dirty="0" smtClean="0"/>
              <a:t>Art of </a:t>
            </a:r>
            <a:r>
              <a:rPr lang="en-US" baseline="0" dirty="0" err="1" smtClean="0"/>
              <a:t>manking</a:t>
            </a:r>
            <a:r>
              <a:rPr lang="en-US" baseline="0" dirty="0" smtClean="0"/>
              <a:t> contact: selective in what you make contact about. Using phrases like “I noticed you started giggling while jumping on the trampoline”, “It seems like maybe you are tired”, “I noticed you banged your leg”.  </a:t>
            </a:r>
            <a:r>
              <a:rPr lang="en-US" b="1" baseline="0" dirty="0" smtClean="0"/>
              <a:t>Purpose of contacts should be</a:t>
            </a:r>
            <a:r>
              <a:rPr lang="en-US" baseline="0" dirty="0" smtClean="0"/>
              <a:t>: to establish safety, support sensory motor experiences and increase regulation, address and process traumatic material, process powerful emotion, acknowledging, building or acquiring new adaptive actions and skill</a:t>
            </a:r>
          </a:p>
          <a:p>
            <a:pPr>
              <a:buFont typeface="Arial" pitchFamily="34" charset="0"/>
              <a:buChar char="•"/>
            </a:pPr>
            <a:endParaRPr lang="en-US" baseline="0" dirty="0" smtClean="0"/>
          </a:p>
          <a:p>
            <a:pPr>
              <a:buFont typeface="Arial" pitchFamily="34" charset="0"/>
              <a:buChar char="•"/>
            </a:pPr>
            <a:r>
              <a:rPr lang="en-US" baseline="0" dirty="0" smtClean="0"/>
              <a:t>Therapist as the co- regulator: In order to do this you need to be tracking changes to notice signs of </a:t>
            </a:r>
            <a:r>
              <a:rPr lang="en-US" baseline="0" dirty="0" err="1" smtClean="0"/>
              <a:t>dysregulation</a:t>
            </a:r>
            <a:r>
              <a:rPr lang="en-US" baseline="0" dirty="0" smtClean="0"/>
              <a:t>.  This relies on the ability of the therapist to follow and lead in the child’s process. Therapist can invite child to play a ball toss, or try deep pressure. Discuss client going in tunnel after processing abuse by stepfather, feelings of betrayal/</a:t>
            </a:r>
            <a:r>
              <a:rPr lang="en-US" baseline="0" dirty="0" err="1" smtClean="0"/>
              <a:t>abandoment</a:t>
            </a:r>
            <a:r>
              <a:rPr lang="en-US" baseline="0" dirty="0" smtClean="0"/>
              <a:t> by mom. </a:t>
            </a:r>
          </a:p>
          <a:p>
            <a:pPr>
              <a:buFont typeface="Arial" pitchFamily="34" charset="0"/>
              <a:buChar char="•"/>
            </a:pPr>
            <a:endParaRPr lang="en-US" baseline="0" dirty="0" smtClean="0"/>
          </a:p>
          <a:p>
            <a:pPr>
              <a:buFont typeface="Arial" pitchFamily="34" charset="0"/>
              <a:buChar char="•"/>
            </a:pPr>
            <a:r>
              <a:rPr lang="en-US" baseline="0" dirty="0" smtClean="0"/>
              <a:t>Mindfulness and self </a:t>
            </a:r>
            <a:r>
              <a:rPr lang="en-US" baseline="0" dirty="0" err="1" smtClean="0"/>
              <a:t>regualtion</a:t>
            </a:r>
            <a:r>
              <a:rPr lang="en-US" baseline="0" dirty="0" smtClean="0"/>
              <a:t>: Being in the here and now, expressing </a:t>
            </a:r>
            <a:r>
              <a:rPr lang="en-US" baseline="0" dirty="0" err="1" smtClean="0"/>
              <a:t>curiousity</a:t>
            </a:r>
            <a:r>
              <a:rPr lang="en-US" baseline="0" dirty="0" smtClean="0"/>
              <a:t> and interest </a:t>
            </a:r>
            <a:r>
              <a:rPr lang="en-US" baseline="0" dirty="0" err="1" smtClean="0"/>
              <a:t>wtihout</a:t>
            </a:r>
            <a:r>
              <a:rPr lang="en-US" baseline="0" dirty="0" smtClean="0"/>
              <a:t> judgment. </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Limbic System: where</a:t>
            </a:r>
            <a:r>
              <a:rPr lang="en-US" baseline="0" dirty="0" smtClean="0"/>
              <a:t> trauma survivors live; the smoke alarm; why talk therapy is ineffective – trauma stored in the right side of the brain and thus inaccessible through modalities such as CBT (not changeable through the use of insight or understanding)</a:t>
            </a:r>
            <a:endParaRPr lang="en-US" dirty="0"/>
          </a:p>
        </p:txBody>
      </p:sp>
      <p:sp>
        <p:nvSpPr>
          <p:cNvPr id="4" name="Slide Number Placeholder 3"/>
          <p:cNvSpPr>
            <a:spLocks noGrp="1"/>
          </p:cNvSpPr>
          <p:nvPr>
            <p:ph type="sldNum" sz="quarter" idx="10"/>
          </p:nvPr>
        </p:nvSpPr>
        <p:spPr/>
        <p:txBody>
          <a:bodyPr/>
          <a:lstStyle/>
          <a:p>
            <a:fld id="{38866AED-921C-4E55-8AAC-3278BBE96ADA}"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There are 8 tools of</a:t>
            </a:r>
            <a:r>
              <a:rPr lang="en-US" baseline="0" dirty="0" smtClean="0"/>
              <a:t> sensory integration. </a:t>
            </a:r>
          </a:p>
          <a:p>
            <a:pPr>
              <a:buFont typeface="Arial" pitchFamily="34" charset="0"/>
              <a:buChar char="•"/>
            </a:pPr>
            <a:endParaRPr lang="en-US" baseline="0" dirty="0" smtClean="0"/>
          </a:p>
          <a:p>
            <a:pPr>
              <a:buFont typeface="Arial" pitchFamily="34" charset="0"/>
              <a:buChar char="•"/>
            </a:pPr>
            <a:r>
              <a:rPr lang="en-US" baseline="0" dirty="0" smtClean="0"/>
              <a:t>It is important to recognize the use of these tools frequently activate traumatic memory. </a:t>
            </a:r>
          </a:p>
          <a:p>
            <a:pPr>
              <a:buFont typeface="Arial" pitchFamily="34" charset="0"/>
              <a:buChar char="•"/>
            </a:pPr>
            <a:endParaRPr lang="en-US" baseline="0" dirty="0" smtClean="0"/>
          </a:p>
          <a:p>
            <a:pPr>
              <a:buFont typeface="Arial" pitchFamily="34" charset="0"/>
              <a:buChar char="•"/>
            </a:pPr>
            <a:r>
              <a:rPr lang="en-US" baseline="0" dirty="0" smtClean="0"/>
              <a:t>Tactile- weighted blankets, between crash pads “</a:t>
            </a:r>
            <a:r>
              <a:rPr lang="en-US" baseline="0" dirty="0" err="1" smtClean="0"/>
              <a:t>sandwhich</a:t>
            </a:r>
            <a:r>
              <a:rPr lang="en-US" baseline="0" dirty="0" smtClean="0"/>
              <a:t>”, body socks– Making contact- more or less pressure, head in or out; Collaboration assist clients in discovering the “just right” amount of input for regulation</a:t>
            </a:r>
          </a:p>
          <a:p>
            <a:pPr>
              <a:buFont typeface="Arial" pitchFamily="34" charset="0"/>
              <a:buChar char="•"/>
            </a:pPr>
            <a:endParaRPr lang="en-US" baseline="0" dirty="0" smtClean="0"/>
          </a:p>
          <a:p>
            <a:pPr>
              <a:buFont typeface="Arial" pitchFamily="34" charset="0"/>
              <a:buChar char="•"/>
            </a:pPr>
            <a:r>
              <a:rPr lang="en-US" baseline="0" dirty="0" err="1" smtClean="0"/>
              <a:t>Proprioceptive</a:t>
            </a:r>
            <a:r>
              <a:rPr lang="en-US" baseline="0" dirty="0" smtClean="0"/>
              <a:t>- jumping on trampoline, laying over balls, bouncing on </a:t>
            </a:r>
            <a:r>
              <a:rPr lang="en-US" baseline="0" dirty="0" err="1" smtClean="0"/>
              <a:t>bosu</a:t>
            </a:r>
            <a:r>
              <a:rPr lang="en-US" baseline="0" dirty="0" smtClean="0"/>
              <a:t> ball onto crash pads, crawling through </a:t>
            </a:r>
            <a:r>
              <a:rPr lang="en-US" baseline="0" dirty="0" err="1" smtClean="0"/>
              <a:t>tunel</a:t>
            </a:r>
            <a:r>
              <a:rPr lang="en-US" baseline="0" dirty="0" smtClean="0"/>
              <a:t>, throwing ball back and forth</a:t>
            </a:r>
          </a:p>
          <a:p>
            <a:pPr>
              <a:buFont typeface="Arial" pitchFamily="34" charset="0"/>
              <a:buChar char="•"/>
            </a:pPr>
            <a:endParaRPr lang="en-US" baseline="0" dirty="0" smtClean="0"/>
          </a:p>
          <a:p>
            <a:pPr>
              <a:buFont typeface="Arial" pitchFamily="34" charset="0"/>
              <a:buChar char="•"/>
            </a:pPr>
            <a:r>
              <a:rPr lang="en-US" baseline="0" dirty="0" smtClean="0"/>
              <a:t>Vestibular- rocking movement- dolphin pillow, balance board, balance beam-generally more calming</a:t>
            </a:r>
          </a:p>
          <a:p>
            <a:pPr>
              <a:buFont typeface="Arial" pitchFamily="34" charset="0"/>
              <a:buChar char="•"/>
            </a:pPr>
            <a:endParaRPr lang="en-US" baseline="0" dirty="0" smtClean="0"/>
          </a:p>
          <a:p>
            <a:pPr>
              <a:buFont typeface="Arial" pitchFamily="34" charset="0"/>
              <a:buChar char="•"/>
            </a:pPr>
            <a:r>
              <a:rPr lang="en-US" baseline="0" dirty="0" smtClean="0"/>
              <a:t>Sensory satiation-Child seeks input with the frequency and intensity they need– results in increased ability to engage with therapist. Allow the client to determine when need is met. Stopping input prematurely can cause stress/</a:t>
            </a:r>
            <a:r>
              <a:rPr lang="en-US" baseline="0" dirty="0" err="1" smtClean="0"/>
              <a:t>dysregulation</a:t>
            </a:r>
            <a:endParaRPr lang="en-US" baseline="0" dirty="0" smtClean="0"/>
          </a:p>
          <a:p>
            <a:pPr>
              <a:buFont typeface="Arial" pitchFamily="34" charset="0"/>
              <a:buChar char="•"/>
            </a:pPr>
            <a:endParaRPr lang="en-US" baseline="0" dirty="0" smtClean="0"/>
          </a:p>
          <a:p>
            <a:pPr>
              <a:buFont typeface="Arial" pitchFamily="34" charset="0"/>
              <a:buChar char="•"/>
            </a:pPr>
            <a:r>
              <a:rPr lang="en-US" baseline="0" dirty="0" smtClean="0"/>
              <a:t>Combining inputs- some clients seek multiple types of input at one time </a:t>
            </a:r>
            <a:r>
              <a:rPr lang="en-US" baseline="0" dirty="0" err="1" smtClean="0"/>
              <a:t>ie</a:t>
            </a:r>
            <a:r>
              <a:rPr lang="en-US" baseline="0" dirty="0" smtClean="0"/>
              <a:t> jumping on tramp, balancing on board and throwing the ball</a:t>
            </a:r>
          </a:p>
          <a:p>
            <a:pPr>
              <a:buFont typeface="Arial" pitchFamily="34" charset="0"/>
              <a:buChar char="•"/>
            </a:pPr>
            <a:endParaRPr lang="en-US" baseline="0" dirty="0" smtClean="0"/>
          </a:p>
          <a:p>
            <a:pPr>
              <a:buFont typeface="Arial" pitchFamily="34" charset="0"/>
              <a:buChar char="•"/>
            </a:pPr>
            <a:r>
              <a:rPr lang="en-US" baseline="0" dirty="0" smtClean="0"/>
              <a:t>Varying Intensity, Duration and frequency- if a client is jumping on the mat lead them to the tramp for increased intensity</a:t>
            </a:r>
          </a:p>
          <a:p>
            <a:pPr>
              <a:buFont typeface="Arial" pitchFamily="34" charset="0"/>
              <a:buChar char="•"/>
            </a:pPr>
            <a:endParaRPr lang="en-US" baseline="0" dirty="0" smtClean="0"/>
          </a:p>
          <a:p>
            <a:pPr>
              <a:buFont typeface="Arial" pitchFamily="34" charset="0"/>
              <a:buChar char="•"/>
            </a:pPr>
            <a:r>
              <a:rPr lang="en-US" baseline="0" dirty="0" err="1" smtClean="0"/>
              <a:t>Rhythmicity</a:t>
            </a:r>
            <a:r>
              <a:rPr lang="en-US" baseline="0" dirty="0" smtClean="0"/>
              <a:t>- increases engagement with client and therapist, and is powerful tool for co-regulation</a:t>
            </a:r>
          </a:p>
          <a:p>
            <a:pPr>
              <a:buFont typeface="Arial" pitchFamily="34" charset="0"/>
              <a:buChar char="•"/>
            </a:pPr>
            <a:endParaRPr lang="en-US" baseline="0" dirty="0" smtClean="0"/>
          </a:p>
          <a:p>
            <a:pPr>
              <a:buFont typeface="Arial" pitchFamily="34" charset="0"/>
              <a:buChar char="•"/>
            </a:pPr>
            <a:r>
              <a:rPr lang="en-US" baseline="0" dirty="0" smtClean="0"/>
              <a:t>Safe Space-Some children need to create smaller spaces with in the room to feel safe- build a fort of sorts.  May want to adjust lights or cover with blankets. Allow client to invite the therapist in, don’t ask if you can come in.  Be aware if use of this space leads to dissociation or re-enactment of neglect, </a:t>
            </a:r>
            <a:r>
              <a:rPr lang="en-US" baseline="0" dirty="0" err="1" smtClean="0"/>
              <a:t>dysregulation</a:t>
            </a:r>
            <a:r>
              <a:rPr lang="en-US" baseline="0" dirty="0" smtClean="0"/>
              <a:t>. </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Mirroring Activity- to practice attunement,</a:t>
            </a:r>
            <a:r>
              <a:rPr lang="en-US" baseline="0" dirty="0" smtClean="0"/>
              <a:t> </a:t>
            </a:r>
            <a:r>
              <a:rPr lang="en-US" baseline="0" dirty="0" err="1" smtClean="0"/>
              <a:t>rhythmicity</a:t>
            </a:r>
            <a:r>
              <a:rPr lang="en-US" baseline="0" dirty="0" smtClean="0"/>
              <a:t>, tracking</a:t>
            </a:r>
          </a:p>
          <a:p>
            <a:endParaRPr lang="en-US" baseline="0" dirty="0" smtClean="0"/>
          </a:p>
          <a:p>
            <a:r>
              <a:rPr lang="en-US" baseline="0" dirty="0" smtClean="0"/>
              <a:t>Lunch</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Clients come in</a:t>
            </a:r>
            <a:r>
              <a:rPr lang="en-US" baseline="0" dirty="0" smtClean="0"/>
              <a:t> to session behaving in a very disorganized fashion, this is a reflection of their inner experience.</a:t>
            </a:r>
          </a:p>
          <a:p>
            <a:pPr>
              <a:buFont typeface="Arial" pitchFamily="34" charset="0"/>
              <a:buChar char="•"/>
            </a:pPr>
            <a:endParaRPr lang="en-US" baseline="0" dirty="0" smtClean="0"/>
          </a:p>
          <a:p>
            <a:pPr>
              <a:buFont typeface="Arial" pitchFamily="34" charset="0"/>
              <a:buChar char="•"/>
            </a:pPr>
            <a:r>
              <a:rPr lang="en-US" baseline="0" dirty="0" smtClean="0"/>
              <a:t>Goal- what makes each child feel calmer, or more activated.  How do you do this? </a:t>
            </a:r>
          </a:p>
          <a:p>
            <a:pPr>
              <a:buFont typeface="Arial" pitchFamily="34" charset="0"/>
              <a:buChar char="•"/>
            </a:pPr>
            <a:endParaRPr lang="en-US" baseline="0" dirty="0" smtClean="0"/>
          </a:p>
          <a:p>
            <a:pPr>
              <a:buFont typeface="Arial" pitchFamily="34" charset="0"/>
              <a:buChar char="•"/>
            </a:pPr>
            <a:r>
              <a:rPr lang="en-US" baseline="0" dirty="0" smtClean="0"/>
              <a:t>If client is hypo aroused – goal is to increase the level of arousal</a:t>
            </a:r>
          </a:p>
          <a:p>
            <a:pPr>
              <a:buFont typeface="Arial" pitchFamily="34" charset="0"/>
              <a:buChar char="•"/>
            </a:pPr>
            <a:endParaRPr lang="en-US" baseline="0" dirty="0" smtClean="0"/>
          </a:p>
          <a:p>
            <a:pPr>
              <a:buFont typeface="Arial" pitchFamily="34" charset="0"/>
              <a:buChar char="•"/>
            </a:pPr>
            <a:r>
              <a:rPr lang="en-US" baseline="0" dirty="0" smtClean="0"/>
              <a:t>If client is using equipment, </a:t>
            </a:r>
            <a:r>
              <a:rPr lang="en-US" baseline="0" dirty="0" err="1" smtClean="0"/>
              <a:t>hyperaroused</a:t>
            </a:r>
            <a:r>
              <a:rPr lang="en-US" baseline="0" dirty="0" smtClean="0"/>
              <a:t>, not engaged, disorganized,  Therapist needs to match the client’s presentation. do the activity with them (if you can), Mirror what they are doing. Make contact – “wow you jumped really high”. “that seemed like a powerful kick”</a:t>
            </a:r>
          </a:p>
          <a:p>
            <a:pPr>
              <a:buFont typeface="Arial" pitchFamily="34" charset="0"/>
              <a:buChar char="•"/>
            </a:pPr>
            <a:endParaRPr lang="en-US" baseline="0" dirty="0" smtClean="0"/>
          </a:p>
          <a:p>
            <a:pPr>
              <a:buFont typeface="Arial" pitchFamily="34" charset="0"/>
              <a:buChar char="•"/>
            </a:pPr>
            <a:r>
              <a:rPr lang="en-US" baseline="0" dirty="0" smtClean="0"/>
              <a:t>The beginning of treatment is focused on observations of how clients cope and regulate their affect, trauma material begins to emerge</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Action-</a:t>
            </a:r>
            <a:r>
              <a:rPr lang="en-US" baseline="0" dirty="0" smtClean="0"/>
              <a:t> A child who experiences physical abuse may ask the therapist to throw balls at him. Through out the session the client is able to dodge the ball, </a:t>
            </a:r>
            <a:r>
              <a:rPr lang="en-US" baseline="0" dirty="0" err="1" smtClean="0"/>
              <a:t>ie</a:t>
            </a:r>
            <a:r>
              <a:rPr lang="en-US" baseline="0" dirty="0" smtClean="0"/>
              <a:t> escape the blows and protect him self showing a sense of mastery over the experience</a:t>
            </a:r>
          </a:p>
          <a:p>
            <a:pPr>
              <a:buFont typeface="Arial" pitchFamily="34" charset="0"/>
              <a:buChar char="•"/>
            </a:pPr>
            <a:endParaRPr lang="en-US" baseline="0" dirty="0" smtClean="0"/>
          </a:p>
          <a:p>
            <a:pPr>
              <a:buFont typeface="Arial" pitchFamily="34" charset="0"/>
              <a:buChar char="•"/>
            </a:pPr>
            <a:r>
              <a:rPr lang="en-US" baseline="0" dirty="0" smtClean="0"/>
              <a:t>Posture- A state shift may be observed when the therapist unintentionally enters client’s space- discuss HD and finding her in her fort. </a:t>
            </a:r>
          </a:p>
          <a:p>
            <a:pPr>
              <a:buFont typeface="Arial" pitchFamily="34" charset="0"/>
              <a:buChar char="•"/>
            </a:pPr>
            <a:endParaRPr lang="en-US" baseline="0" dirty="0" smtClean="0"/>
          </a:p>
          <a:p>
            <a:pPr>
              <a:buFont typeface="Arial" pitchFamily="34" charset="0"/>
              <a:buChar char="•"/>
            </a:pPr>
            <a:r>
              <a:rPr lang="en-US" baseline="0" dirty="0" smtClean="0"/>
              <a:t>Embodied Dramatic Play: Includes the therapist, client assigns roles, often recreation of a traumatic experience</a:t>
            </a:r>
          </a:p>
          <a:p>
            <a:pPr>
              <a:buFont typeface="Arial" pitchFamily="34" charset="0"/>
              <a:buChar char="•"/>
            </a:pPr>
            <a:endParaRPr lang="en-US" baseline="0" dirty="0" smtClean="0"/>
          </a:p>
          <a:p>
            <a:pPr>
              <a:buFont typeface="Arial" pitchFamily="34" charset="0"/>
              <a:buChar char="•"/>
            </a:pPr>
            <a:r>
              <a:rPr lang="en-US" baseline="0" dirty="0" smtClean="0"/>
              <a:t>Relational Reenactments-  Presents as a re-enactment of attachment experiences or relationship experiences</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Usually</a:t>
            </a:r>
            <a:r>
              <a:rPr lang="en-US" baseline="0" dirty="0" smtClean="0"/>
              <a:t> the disclosure of traumatic memory comes after high intensity activity when the sensory need is satiated.  State of increased organization</a:t>
            </a:r>
          </a:p>
          <a:p>
            <a:pPr>
              <a:buFont typeface="Arial" pitchFamily="34" charset="0"/>
              <a:buChar char="•"/>
            </a:pPr>
            <a:endParaRPr lang="en-US" baseline="0" dirty="0" smtClean="0"/>
          </a:p>
          <a:p>
            <a:pPr>
              <a:buFont typeface="Arial" pitchFamily="34" charset="0"/>
              <a:buChar char="•"/>
            </a:pPr>
            <a:r>
              <a:rPr lang="en-US" baseline="0" dirty="0" smtClean="0"/>
              <a:t>Memory- client engaged in ball bouncing activity with therapist crawled through the tunnel and then disclosed hating his mother because “my step dad </a:t>
            </a:r>
            <a:r>
              <a:rPr lang="en-US" baseline="0" dirty="0" err="1" smtClean="0"/>
              <a:t>beated</a:t>
            </a:r>
            <a:r>
              <a:rPr lang="en-US" baseline="0" dirty="0" smtClean="0"/>
              <a:t> me and she stayed with him for 5 years”</a:t>
            </a:r>
          </a:p>
          <a:p>
            <a:pPr>
              <a:buFont typeface="Arial" pitchFamily="34" charset="0"/>
              <a:buChar char="•"/>
            </a:pPr>
            <a:endParaRPr lang="en-US" baseline="0" dirty="0" smtClean="0"/>
          </a:p>
          <a:p>
            <a:pPr>
              <a:buFont typeface="Arial" pitchFamily="34" charset="0"/>
              <a:buChar char="•"/>
            </a:pPr>
            <a:r>
              <a:rPr lang="en-US" baseline="0" dirty="0" smtClean="0"/>
              <a:t>Displaced topic- dancing with SD asked what was something she liked to do with her mother, She talked about mother being murdered. </a:t>
            </a:r>
          </a:p>
          <a:p>
            <a:pPr>
              <a:buFont typeface="Arial" pitchFamily="34" charset="0"/>
              <a:buChar char="•"/>
            </a:pPr>
            <a:endParaRPr lang="en-US" baseline="0" dirty="0" smtClean="0"/>
          </a:p>
          <a:p>
            <a:pPr>
              <a:buFont typeface="Arial" pitchFamily="34" charset="0"/>
              <a:buChar char="•"/>
            </a:pPr>
            <a:r>
              <a:rPr lang="en-US" baseline="0" dirty="0" smtClean="0"/>
              <a:t>Dream- sometimes traumatic memory presents its self in the dream. </a:t>
            </a:r>
          </a:p>
          <a:p>
            <a:pPr>
              <a:buFont typeface="Arial" pitchFamily="34" charset="0"/>
              <a:buChar char="•"/>
            </a:pPr>
            <a:endParaRPr lang="en-US" baseline="0" dirty="0" smtClean="0"/>
          </a:p>
          <a:p>
            <a:pPr>
              <a:buFont typeface="Arial" pitchFamily="34" charset="0"/>
              <a:buChar char="•"/>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Explore the equipment,</a:t>
            </a:r>
            <a:r>
              <a:rPr lang="en-US" baseline="0" dirty="0" smtClean="0"/>
              <a:t> Take turns acting as therapist and client</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Font typeface="Arial" pitchFamily="34" charset="0"/>
              <a:buChar char="•"/>
            </a:pPr>
            <a:r>
              <a:rPr lang="en-US" dirty="0" smtClean="0"/>
              <a:t>Doing Brain/Brain Stem: Primitive functions of the brain such as sleep, crying, elimination, and attachment</a:t>
            </a:r>
          </a:p>
          <a:p>
            <a:pPr lvl="1">
              <a:buFont typeface="Arial" pitchFamily="34" charset="0"/>
              <a:buChar char="•"/>
            </a:pPr>
            <a:endParaRPr lang="en-US" dirty="0" smtClean="0"/>
          </a:p>
          <a:p>
            <a:pPr lvl="1">
              <a:buFont typeface="Arial" pitchFamily="34" charset="0"/>
              <a:buChar char="•"/>
            </a:pPr>
            <a:r>
              <a:rPr lang="en-US" dirty="0" smtClean="0"/>
              <a:t>Feeling Brain/Limbic System: Includes the amygdala, hippocampus, hypothalamus, and thalamus; senses danger, emotional and perceptual hub</a:t>
            </a:r>
          </a:p>
          <a:p>
            <a:pPr lvl="1">
              <a:buFont typeface="Arial" pitchFamily="34" charset="0"/>
              <a:buChar char="•"/>
            </a:pPr>
            <a:endParaRPr lang="en-US" dirty="0" smtClean="0"/>
          </a:p>
          <a:p>
            <a:pPr lvl="1">
              <a:buFont typeface="Arial" pitchFamily="34" charset="0"/>
              <a:buChar char="•"/>
            </a:pPr>
            <a:r>
              <a:rPr lang="en-US" dirty="0" smtClean="0"/>
              <a:t>Thinking</a:t>
            </a:r>
            <a:r>
              <a:rPr lang="en-US" baseline="0" dirty="0" smtClean="0"/>
              <a:t> Brain/</a:t>
            </a:r>
            <a:r>
              <a:rPr lang="en-US" dirty="0" smtClean="0"/>
              <a:t>Prefrontal Cortex: Rational area of brain; executive functions such as impulse control, reasoning, sense of time, memory processing, ability to plan, and selective attention </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B5A398C8-C7E5-400D-AD75-6D8C83785EC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When information</a:t>
            </a:r>
            <a:r>
              <a:rPr lang="en-US" baseline="0" dirty="0" smtClean="0"/>
              <a:t> is inadequately </a:t>
            </a:r>
            <a:r>
              <a:rPr lang="en-US" baseline="0" dirty="0" err="1" smtClean="0"/>
              <a:t>proccessed</a:t>
            </a:r>
            <a:r>
              <a:rPr lang="en-US" baseline="0" dirty="0" smtClean="0"/>
              <a:t>, it becomes “stuck”. </a:t>
            </a:r>
          </a:p>
          <a:p>
            <a:pPr>
              <a:buFont typeface="Arial" pitchFamily="34" charset="0"/>
              <a:buChar char="•"/>
            </a:pPr>
            <a:endParaRPr lang="en-US" baseline="0" dirty="0" smtClean="0"/>
          </a:p>
          <a:p>
            <a:pPr>
              <a:buFont typeface="Arial" pitchFamily="34" charset="0"/>
              <a:buChar char="•"/>
            </a:pPr>
            <a:r>
              <a:rPr lang="en-US" baseline="0" dirty="0" smtClean="0"/>
              <a:t>This is what we are referring to when we talk about trauma living in the body</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Talk</a:t>
            </a:r>
            <a:r>
              <a:rPr lang="en-US" baseline="0" dirty="0" smtClean="0"/>
              <a:t> about Big Baby rubbing his own Belly</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Too rigid</a:t>
            </a:r>
            <a:r>
              <a:rPr lang="en-US" baseline="0" dirty="0" smtClean="0"/>
              <a:t> or too flexible of boundaries</a:t>
            </a:r>
          </a:p>
          <a:p>
            <a:pPr>
              <a:buFont typeface="Arial" pitchFamily="34" charset="0"/>
              <a:buChar char="•"/>
            </a:pPr>
            <a:endParaRPr lang="en-US" dirty="0" smtClean="0"/>
          </a:p>
          <a:p>
            <a:pPr>
              <a:buFont typeface="Arial" pitchFamily="34" charset="0"/>
              <a:buChar char="•"/>
            </a:pPr>
            <a:r>
              <a:rPr lang="en-US" dirty="0" smtClean="0"/>
              <a:t>Often</a:t>
            </a:r>
            <a:r>
              <a:rPr lang="en-US" baseline="0" dirty="0" smtClean="0"/>
              <a:t> lack the ability to empathize as they have never experienced, </a:t>
            </a:r>
          </a:p>
          <a:p>
            <a:pPr>
              <a:buFont typeface="Arial" pitchFamily="34" charset="0"/>
              <a:buChar char="•"/>
            </a:pPr>
            <a:endParaRPr lang="en-US" baseline="0" dirty="0" smtClean="0"/>
          </a:p>
          <a:p>
            <a:pPr>
              <a:buFont typeface="Arial" pitchFamily="34" charset="0"/>
              <a:buChar char="•"/>
            </a:pPr>
            <a:r>
              <a:rPr lang="en-US" baseline="0" dirty="0" smtClean="0"/>
              <a:t> tend to </a:t>
            </a:r>
            <a:r>
              <a:rPr lang="en-US" baseline="0" dirty="0" err="1" smtClean="0"/>
              <a:t>catastrophize</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Children</a:t>
            </a:r>
            <a:r>
              <a:rPr lang="en-US" baseline="0" dirty="0" smtClean="0"/>
              <a:t> learn to downplay their emotional stress to avoid </a:t>
            </a:r>
            <a:r>
              <a:rPr lang="en-US" baseline="0" dirty="0" err="1" smtClean="0"/>
              <a:t>prevoking</a:t>
            </a:r>
            <a:r>
              <a:rPr lang="en-US" baseline="0" dirty="0" smtClean="0"/>
              <a:t> anger from the caregiver</a:t>
            </a:r>
          </a:p>
          <a:p>
            <a:pPr>
              <a:buFont typeface="Arial" pitchFamily="34" charset="0"/>
              <a:buChar char="•"/>
            </a:pPr>
            <a:endParaRPr lang="en-US" baseline="0" dirty="0" smtClean="0"/>
          </a:p>
          <a:p>
            <a:pPr>
              <a:buFont typeface="Arial" pitchFamily="34" charset="0"/>
              <a:buChar char="•"/>
            </a:pPr>
            <a:r>
              <a:rPr lang="en-US" baseline="0" dirty="0" smtClean="0"/>
              <a:t>If a child’s needs are inadequately met and they are left in a state of emotional distress for long periods of time it can result in what is considered odd behaviors such as an infant moving away from  the caregiver in a strange/new situation. This later can lead toward aggressive behaviors from the child. </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This also describes</a:t>
            </a:r>
            <a:r>
              <a:rPr lang="en-US" baseline="0" dirty="0" smtClean="0"/>
              <a:t> children who will only identify how wonderful their abusive or neglectful parent was</a:t>
            </a:r>
          </a:p>
          <a:p>
            <a:pPr>
              <a:buFont typeface="Arial" pitchFamily="34" charset="0"/>
              <a:buChar char="•"/>
            </a:pPr>
            <a:endParaRPr lang="en-US" baseline="0" dirty="0" smtClean="0"/>
          </a:p>
          <a:p>
            <a:pPr>
              <a:buFont typeface="Arial" pitchFamily="34" charset="0"/>
              <a:buChar char="•"/>
            </a:pPr>
            <a:r>
              <a:rPr lang="en-US" baseline="0" dirty="0" smtClean="0"/>
              <a:t>It explains the lack of emotions expressed for those children that seem unaffected by consequences or other experiences that would generally elicit emotion.</a:t>
            </a:r>
            <a:endParaRPr lang="en-US" dirty="0"/>
          </a:p>
        </p:txBody>
      </p:sp>
      <p:sp>
        <p:nvSpPr>
          <p:cNvPr id="4" name="Slide Number Placeholder 3"/>
          <p:cNvSpPr>
            <a:spLocks noGrp="1"/>
          </p:cNvSpPr>
          <p:nvPr>
            <p:ph type="sldNum" sz="quarter" idx="10"/>
          </p:nvPr>
        </p:nvSpPr>
        <p:spPr/>
        <p:txBody>
          <a:bodyPr/>
          <a:lstStyle/>
          <a:p>
            <a:fld id="{8DE24F36-5822-4BAA-A077-D4A04E89C1F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92A8F5-8089-4C16-B0A8-1FD8B604E5D5}" type="datetimeFigureOut">
              <a:rPr lang="en-US" smtClean="0"/>
              <a:pPr/>
              <a:t>11/9/2012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B8D38B5-B391-428C-BC0C-0234981A1D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92A8F5-8089-4C16-B0A8-1FD8B604E5D5}"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D38B5-B391-428C-BC0C-0234981A1D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92A8F5-8089-4C16-B0A8-1FD8B604E5D5}"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D38B5-B391-428C-BC0C-0234981A1D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92A8F5-8089-4C16-B0A8-1FD8B604E5D5}"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D38B5-B391-428C-BC0C-0234981A1D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92A8F5-8089-4C16-B0A8-1FD8B604E5D5}"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D38B5-B391-428C-BC0C-0234981A1D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92A8F5-8089-4C16-B0A8-1FD8B604E5D5}"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D38B5-B391-428C-BC0C-0234981A1D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92A8F5-8089-4C16-B0A8-1FD8B604E5D5}" type="datetimeFigureOut">
              <a:rPr lang="en-US" smtClean="0"/>
              <a:pPr/>
              <a:t>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D38B5-B391-428C-BC0C-0234981A1D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92A8F5-8089-4C16-B0A8-1FD8B604E5D5}" type="datetimeFigureOut">
              <a:rPr lang="en-US" smtClean="0"/>
              <a:pPr/>
              <a:t>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D38B5-B391-428C-BC0C-0234981A1D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2A8F5-8089-4C16-B0A8-1FD8B604E5D5}" type="datetimeFigureOut">
              <a:rPr lang="en-US" smtClean="0"/>
              <a:pPr/>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D38B5-B391-428C-BC0C-0234981A1D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92A8F5-8089-4C16-B0A8-1FD8B604E5D5}"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D38B5-B391-428C-BC0C-0234981A1D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92A8F5-8089-4C16-B0A8-1FD8B604E5D5}"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B8D38B5-B391-428C-BC0C-0234981A1DC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92A8F5-8089-4C16-B0A8-1FD8B604E5D5}" type="datetimeFigureOut">
              <a:rPr lang="en-US" smtClean="0"/>
              <a:pPr/>
              <a:t>11/9/2012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B8D38B5-B391-428C-BC0C-0234981A1DC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a:t>
            </a:r>
            <a:br>
              <a:rPr lang="en-US" dirty="0" smtClean="0"/>
            </a:br>
            <a:r>
              <a:rPr lang="en-US" dirty="0" smtClean="0"/>
              <a:t>Trauma and the Body:</a:t>
            </a:r>
            <a:endParaRPr lang="en-US" dirty="0"/>
          </a:p>
        </p:txBody>
      </p:sp>
      <p:sp>
        <p:nvSpPr>
          <p:cNvPr id="3" name="Subtitle 2"/>
          <p:cNvSpPr>
            <a:spLocks noGrp="1"/>
          </p:cNvSpPr>
          <p:nvPr>
            <p:ph type="subTitle" idx="1"/>
          </p:nvPr>
        </p:nvSpPr>
        <p:spPr/>
        <p:txBody>
          <a:bodyPr>
            <a:normAutofit/>
          </a:bodyPr>
          <a:lstStyle/>
          <a:p>
            <a:r>
              <a:rPr lang="en-US" dirty="0" smtClean="0"/>
              <a:t>Using SMART for affect regulation and trauma processing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Domains Affected by </a:t>
            </a:r>
            <a:r>
              <a:rPr lang="en-US" dirty="0" smtClean="0"/>
              <a:t>Trauma</a:t>
            </a:r>
            <a:r>
              <a:rPr lang="en-US" dirty="0" smtClean="0"/>
              <a:t>: Attachment (cont)</a:t>
            </a:r>
            <a:endParaRPr lang="en-US" dirty="0"/>
          </a:p>
        </p:txBody>
      </p:sp>
      <p:sp>
        <p:nvSpPr>
          <p:cNvPr id="3" name="Content Placeholder 2"/>
          <p:cNvSpPr>
            <a:spLocks noGrp="1"/>
          </p:cNvSpPr>
          <p:nvPr>
            <p:ph idx="1"/>
          </p:nvPr>
        </p:nvSpPr>
        <p:spPr/>
        <p:txBody>
          <a:bodyPr>
            <a:normAutofit/>
          </a:bodyPr>
          <a:lstStyle/>
          <a:p>
            <a:r>
              <a:rPr lang="en-US" dirty="0" err="1" smtClean="0"/>
              <a:t>Bowlby</a:t>
            </a:r>
            <a:r>
              <a:rPr lang="en-US" dirty="0" smtClean="0"/>
              <a:t> discusses the idea of </a:t>
            </a:r>
            <a:r>
              <a:rPr lang="en-US" i="1" dirty="0" smtClean="0"/>
              <a:t>defensive exclusion </a:t>
            </a:r>
            <a:r>
              <a:rPr lang="en-US" dirty="0" smtClean="0"/>
              <a:t>of memories pertaining to the attachment figure or experiences that would otherwise lead a child to seek comfort or safety from the caregiver.</a:t>
            </a:r>
          </a:p>
          <a:p>
            <a:r>
              <a:rPr lang="en-US" i="1" dirty="0" smtClean="0"/>
              <a:t>“Information that is defensively excluded is the kind that, when accepted for processing in the past has led the person to experience considerable suffering.” (</a:t>
            </a:r>
            <a:r>
              <a:rPr lang="en-US" i="1" dirty="0" err="1" smtClean="0"/>
              <a:t>Bowlby</a:t>
            </a:r>
            <a:r>
              <a:rPr lang="en-US" i="1" dirty="0" smtClean="0"/>
              <a:t>)</a:t>
            </a:r>
            <a:endParaRPr lang="en-US"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62000"/>
          </a:xfrm>
        </p:spPr>
        <p:txBody>
          <a:bodyPr>
            <a:normAutofit fontScale="90000"/>
          </a:bodyPr>
          <a:lstStyle/>
          <a:p>
            <a:r>
              <a:rPr lang="en-US" dirty="0" smtClean="0"/>
              <a:t>Domains Affected by Trauma</a:t>
            </a:r>
            <a:endParaRPr lang="en-US" dirty="0"/>
          </a:p>
        </p:txBody>
      </p:sp>
      <p:sp>
        <p:nvSpPr>
          <p:cNvPr id="3" name="Content Placeholder 2"/>
          <p:cNvSpPr>
            <a:spLocks noGrp="1"/>
          </p:cNvSpPr>
          <p:nvPr>
            <p:ph idx="1"/>
          </p:nvPr>
        </p:nvSpPr>
        <p:spPr>
          <a:xfrm>
            <a:off x="457200" y="1295400"/>
            <a:ext cx="7620000" cy="5410200"/>
          </a:xfrm>
        </p:spPr>
        <p:txBody>
          <a:bodyPr>
            <a:normAutofit fontScale="77500" lnSpcReduction="20000"/>
          </a:bodyPr>
          <a:lstStyle/>
          <a:p>
            <a:r>
              <a:rPr lang="en-US" sz="2800" dirty="0" smtClean="0"/>
              <a:t>Affect Regulation</a:t>
            </a:r>
          </a:p>
          <a:p>
            <a:pPr lvl="1"/>
            <a:r>
              <a:rPr lang="en-US" sz="2600" dirty="0" smtClean="0"/>
              <a:t>Difficulties experiencing and safely expressing emotion, as well as identifying and differentiating between various internal states, are often experienced by trauma survivors.</a:t>
            </a:r>
          </a:p>
          <a:p>
            <a:pPr lvl="1"/>
            <a:endParaRPr lang="en-US" sz="2100" dirty="0"/>
          </a:p>
          <a:p>
            <a:pPr lvl="1"/>
            <a:r>
              <a:rPr lang="en-US" sz="2200" i="1" dirty="0" smtClean="0"/>
              <a:t>The Window of Tolerance</a:t>
            </a:r>
          </a:p>
          <a:p>
            <a:pPr lvl="2"/>
            <a:r>
              <a:rPr lang="en-US" sz="2200" dirty="0"/>
              <a:t>Each individual has a window of tolerance in which events are successfully experienced, processed,  assigned meaning, and integrated.  </a:t>
            </a:r>
          </a:p>
          <a:p>
            <a:endParaRPr lang="en-US" sz="1000" dirty="0"/>
          </a:p>
          <a:p>
            <a:pPr lvl="2"/>
            <a:r>
              <a:rPr lang="en-US" sz="2200" dirty="0"/>
              <a:t>Child trauma survivors have a narrow window that often leads to a change in state and perpetual experiences of </a:t>
            </a:r>
            <a:r>
              <a:rPr lang="en-US" sz="2200" dirty="0" err="1"/>
              <a:t>hyperarousal</a:t>
            </a:r>
            <a:r>
              <a:rPr lang="en-US" sz="2200" dirty="0"/>
              <a:t> and/or </a:t>
            </a:r>
            <a:r>
              <a:rPr lang="en-US" sz="2200" dirty="0" err="1"/>
              <a:t>hypoarousal</a:t>
            </a:r>
            <a:r>
              <a:rPr lang="en-US" sz="2200" dirty="0"/>
              <a:t>. </a:t>
            </a:r>
          </a:p>
          <a:p>
            <a:endParaRPr lang="en-US" sz="1000" dirty="0"/>
          </a:p>
          <a:p>
            <a:pPr lvl="2"/>
            <a:r>
              <a:rPr lang="en-US" sz="2200" dirty="0"/>
              <a:t>Behavioral patterns may include:</a:t>
            </a:r>
          </a:p>
          <a:p>
            <a:pPr lvl="3"/>
            <a:r>
              <a:rPr lang="en-US" sz="2200" dirty="0"/>
              <a:t>Dissociation due to being stuck in flight-fight-freeze</a:t>
            </a:r>
          </a:p>
          <a:p>
            <a:pPr lvl="3"/>
            <a:r>
              <a:rPr lang="en-US" sz="2200" dirty="0" err="1"/>
              <a:t>Hypervigilence</a:t>
            </a:r>
            <a:r>
              <a:rPr lang="en-US" sz="2200" dirty="0"/>
              <a:t> and reactivity leading to meltdowns and explosive actions</a:t>
            </a:r>
          </a:p>
          <a:p>
            <a:pPr lvl="3"/>
            <a:r>
              <a:rPr lang="en-US" sz="2200" dirty="0"/>
              <a:t>Lack of motivation/energy to complete basic daily tasks, as well as difficulty organizing self </a:t>
            </a:r>
          </a:p>
          <a:p>
            <a:pPr lvl="3"/>
            <a:r>
              <a:rPr lang="en-US" sz="2200" dirty="0"/>
              <a:t>Inability to utilize attachments with others to be supported, calmed, or </a:t>
            </a:r>
            <a:r>
              <a:rPr lang="en-US" sz="2200" dirty="0" smtClean="0"/>
              <a:t>regulated</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Domains Affected by Trauma: Affect Regulation</a:t>
            </a:r>
            <a:endParaRPr lang="en-US" dirty="0"/>
          </a:p>
        </p:txBody>
      </p:sp>
      <p:sp>
        <p:nvSpPr>
          <p:cNvPr id="3" name="Content Placeholder 2"/>
          <p:cNvSpPr>
            <a:spLocks noGrp="1"/>
          </p:cNvSpPr>
          <p:nvPr>
            <p:ph idx="1"/>
          </p:nvPr>
        </p:nvSpPr>
        <p:spPr/>
        <p:txBody>
          <a:bodyPr/>
          <a:lstStyle/>
          <a:p>
            <a:r>
              <a:rPr lang="en-US" dirty="0" smtClean="0"/>
              <a:t>Modulation model is utilized to understand the problem of arousal </a:t>
            </a:r>
            <a:r>
              <a:rPr lang="en-US" dirty="0" err="1" smtClean="0"/>
              <a:t>dysregulation</a:t>
            </a:r>
            <a:r>
              <a:rPr lang="en-US" dirty="0" smtClean="0"/>
              <a:t> in traumatized children.</a:t>
            </a:r>
          </a:p>
          <a:p>
            <a:r>
              <a:rPr lang="en-US" dirty="0" smtClean="0"/>
              <a:t>This model identifies three states or levels of arousal:	</a:t>
            </a:r>
          </a:p>
          <a:p>
            <a:pPr lvl="1"/>
            <a:r>
              <a:rPr lang="en-US" dirty="0" err="1" smtClean="0"/>
              <a:t>Hyperarousal</a:t>
            </a:r>
            <a:r>
              <a:rPr lang="en-US" dirty="0" smtClean="0"/>
              <a:t> </a:t>
            </a:r>
          </a:p>
          <a:p>
            <a:pPr lvl="1"/>
            <a:r>
              <a:rPr lang="en-US" dirty="0" err="1" smtClean="0"/>
              <a:t>Hypoarousal</a:t>
            </a:r>
            <a:r>
              <a:rPr lang="en-US" dirty="0" smtClean="0"/>
              <a:t> </a:t>
            </a:r>
          </a:p>
          <a:p>
            <a:pPr lvl="1"/>
            <a:r>
              <a:rPr lang="en-US" dirty="0" smtClean="0"/>
              <a:t>Optimal arousal</a:t>
            </a:r>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a:bodyPr>
          <a:lstStyle/>
          <a:p>
            <a:pPr algn="ctr">
              <a:buNone/>
            </a:pPr>
            <a:r>
              <a:rPr lang="en-US" dirty="0" smtClean="0"/>
              <a:t>Two Prominent States of Organization to</a:t>
            </a:r>
          </a:p>
          <a:p>
            <a:pPr algn="ctr">
              <a:buNone/>
            </a:pPr>
            <a:r>
              <a:rPr lang="en-US" dirty="0" smtClean="0"/>
              <a:t>Interpersonal Trauma Exposure</a:t>
            </a:r>
          </a:p>
          <a:p>
            <a:pPr>
              <a:buNone/>
            </a:pPr>
            <a:r>
              <a:rPr lang="en-US" dirty="0" smtClean="0"/>
              <a:t>		</a:t>
            </a:r>
          </a:p>
          <a:p>
            <a:pPr>
              <a:buNone/>
            </a:pPr>
            <a:r>
              <a:rPr lang="en-US" dirty="0" smtClean="0"/>
              <a:t>		</a:t>
            </a:r>
            <a:r>
              <a:rPr lang="en-US" sz="1600" dirty="0" smtClean="0"/>
              <a:t>Sympathetic Arousal: High Activation		</a:t>
            </a:r>
            <a:r>
              <a:rPr lang="en-US" sz="2000" dirty="0" smtClean="0"/>
              <a:t>HYPERAROUSAL</a:t>
            </a:r>
            <a:endParaRPr lang="en-US" dirty="0" smtClean="0"/>
          </a:p>
          <a:p>
            <a:pPr>
              <a:buNone/>
            </a:pPr>
            <a:endParaRPr lang="en-US" dirty="0" smtClean="0"/>
          </a:p>
          <a:p>
            <a:pPr>
              <a:buNone/>
            </a:pPr>
            <a:r>
              <a:rPr lang="en-US" dirty="0" smtClean="0"/>
              <a:t>						</a:t>
            </a:r>
          </a:p>
          <a:p>
            <a:pPr>
              <a:buNone/>
            </a:pPr>
            <a:r>
              <a:rPr lang="en-US" sz="2000" dirty="0" smtClean="0"/>
              <a:t>						Window of Tolerance: 					           Optimal Arousal Zone</a:t>
            </a:r>
          </a:p>
          <a:p>
            <a:pPr>
              <a:buNone/>
            </a:pPr>
            <a:endParaRPr lang="en-US" dirty="0" smtClean="0"/>
          </a:p>
          <a:p>
            <a:pPr>
              <a:buNone/>
            </a:pPr>
            <a:endParaRPr lang="en-US" dirty="0" smtClean="0"/>
          </a:p>
          <a:p>
            <a:pPr>
              <a:buNone/>
            </a:pPr>
            <a:r>
              <a:rPr lang="en-US" dirty="0" smtClean="0"/>
              <a:t>		</a:t>
            </a:r>
            <a:r>
              <a:rPr lang="en-US" sz="1600" dirty="0" smtClean="0"/>
              <a:t>Parasympathetic Arousal: Low Activation	</a:t>
            </a:r>
            <a:r>
              <a:rPr lang="en-US" sz="2000" dirty="0" smtClean="0"/>
              <a:t>HYPOAROUSAL</a:t>
            </a:r>
          </a:p>
          <a:p>
            <a:pPr>
              <a:buNone/>
            </a:pPr>
            <a:endParaRPr lang="en-US" sz="2800" dirty="0" smtClean="0"/>
          </a:p>
        </p:txBody>
      </p:sp>
      <p:cxnSp>
        <p:nvCxnSpPr>
          <p:cNvPr id="5" name="Straight Connector 4"/>
          <p:cNvCxnSpPr/>
          <p:nvPr/>
        </p:nvCxnSpPr>
        <p:spPr>
          <a:xfrm rot="5400000">
            <a:off x="-304006" y="3885406"/>
            <a:ext cx="3352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371600" y="5562600"/>
            <a:ext cx="6096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752600" y="2743200"/>
            <a:ext cx="6019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752600" y="4800600"/>
            <a:ext cx="6019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996440" y="2301240"/>
            <a:ext cx="4099560" cy="2880360"/>
          </a:xfrm>
          <a:custGeom>
            <a:avLst/>
            <a:gdLst>
              <a:gd name="connsiteX0" fmla="*/ 0 w 4541520"/>
              <a:gd name="connsiteY0" fmla="*/ 868680 h 3429000"/>
              <a:gd name="connsiteX1" fmla="*/ 15240 w 4541520"/>
              <a:gd name="connsiteY1" fmla="*/ 960120 h 3429000"/>
              <a:gd name="connsiteX2" fmla="*/ 30480 w 4541520"/>
              <a:gd name="connsiteY2" fmla="*/ 1021080 h 3429000"/>
              <a:gd name="connsiteX3" fmla="*/ 45720 w 4541520"/>
              <a:gd name="connsiteY3" fmla="*/ 1143000 h 3429000"/>
              <a:gd name="connsiteX4" fmla="*/ 60960 w 4541520"/>
              <a:gd name="connsiteY4" fmla="*/ 1188720 h 3429000"/>
              <a:gd name="connsiteX5" fmla="*/ 106680 w 4541520"/>
              <a:gd name="connsiteY5" fmla="*/ 1219200 h 3429000"/>
              <a:gd name="connsiteX6" fmla="*/ 198120 w 4541520"/>
              <a:gd name="connsiteY6" fmla="*/ 1280160 h 3429000"/>
              <a:gd name="connsiteX7" fmla="*/ 274320 w 4541520"/>
              <a:gd name="connsiteY7" fmla="*/ 1188720 h 3429000"/>
              <a:gd name="connsiteX8" fmla="*/ 320040 w 4541520"/>
              <a:gd name="connsiteY8" fmla="*/ 1143000 h 3429000"/>
              <a:gd name="connsiteX9" fmla="*/ 381000 w 4541520"/>
              <a:gd name="connsiteY9" fmla="*/ 1051560 h 3429000"/>
              <a:gd name="connsiteX10" fmla="*/ 518160 w 4541520"/>
              <a:gd name="connsiteY10" fmla="*/ 929640 h 3429000"/>
              <a:gd name="connsiteX11" fmla="*/ 655320 w 4541520"/>
              <a:gd name="connsiteY11" fmla="*/ 944880 h 3429000"/>
              <a:gd name="connsiteX12" fmla="*/ 701040 w 4541520"/>
              <a:gd name="connsiteY12" fmla="*/ 960120 h 3429000"/>
              <a:gd name="connsiteX13" fmla="*/ 731520 w 4541520"/>
              <a:gd name="connsiteY13" fmla="*/ 1005840 h 3429000"/>
              <a:gd name="connsiteX14" fmla="*/ 746760 w 4541520"/>
              <a:gd name="connsiteY14" fmla="*/ 1158240 h 3429000"/>
              <a:gd name="connsiteX15" fmla="*/ 762000 w 4541520"/>
              <a:gd name="connsiteY15" fmla="*/ 1203960 h 3429000"/>
              <a:gd name="connsiteX16" fmla="*/ 807720 w 4541520"/>
              <a:gd name="connsiteY16" fmla="*/ 1234440 h 3429000"/>
              <a:gd name="connsiteX17" fmla="*/ 883920 w 4541520"/>
              <a:gd name="connsiteY17" fmla="*/ 1386840 h 3429000"/>
              <a:gd name="connsiteX18" fmla="*/ 944880 w 4541520"/>
              <a:gd name="connsiteY18" fmla="*/ 1341120 h 3429000"/>
              <a:gd name="connsiteX19" fmla="*/ 1005840 w 4541520"/>
              <a:gd name="connsiteY19" fmla="*/ 1249680 h 3429000"/>
              <a:gd name="connsiteX20" fmla="*/ 1021080 w 4541520"/>
              <a:gd name="connsiteY20" fmla="*/ 1203960 h 3429000"/>
              <a:gd name="connsiteX21" fmla="*/ 1143000 w 4541520"/>
              <a:gd name="connsiteY21" fmla="*/ 1173480 h 3429000"/>
              <a:gd name="connsiteX22" fmla="*/ 1173480 w 4541520"/>
              <a:gd name="connsiteY22" fmla="*/ 1127760 h 3429000"/>
              <a:gd name="connsiteX23" fmla="*/ 1203960 w 4541520"/>
              <a:gd name="connsiteY23" fmla="*/ 1005840 h 3429000"/>
              <a:gd name="connsiteX24" fmla="*/ 1219200 w 4541520"/>
              <a:gd name="connsiteY24" fmla="*/ 944880 h 3429000"/>
              <a:gd name="connsiteX25" fmla="*/ 1249680 w 4541520"/>
              <a:gd name="connsiteY25" fmla="*/ 899160 h 3429000"/>
              <a:gd name="connsiteX26" fmla="*/ 1310640 w 4541520"/>
              <a:gd name="connsiteY26" fmla="*/ 716280 h 3429000"/>
              <a:gd name="connsiteX27" fmla="*/ 1341120 w 4541520"/>
              <a:gd name="connsiteY27" fmla="*/ 670560 h 3429000"/>
              <a:gd name="connsiteX28" fmla="*/ 1386840 w 4541520"/>
              <a:gd name="connsiteY28" fmla="*/ 640080 h 3429000"/>
              <a:gd name="connsiteX29" fmla="*/ 1402080 w 4541520"/>
              <a:gd name="connsiteY29" fmla="*/ 594360 h 3429000"/>
              <a:gd name="connsiteX30" fmla="*/ 1463040 w 4541520"/>
              <a:gd name="connsiteY30" fmla="*/ 502920 h 3429000"/>
              <a:gd name="connsiteX31" fmla="*/ 1645920 w 4541520"/>
              <a:gd name="connsiteY31" fmla="*/ 365760 h 3429000"/>
              <a:gd name="connsiteX32" fmla="*/ 1676400 w 4541520"/>
              <a:gd name="connsiteY32" fmla="*/ 304800 h 3429000"/>
              <a:gd name="connsiteX33" fmla="*/ 1874520 w 4541520"/>
              <a:gd name="connsiteY33" fmla="*/ 121920 h 3429000"/>
              <a:gd name="connsiteX34" fmla="*/ 1965960 w 4541520"/>
              <a:gd name="connsiteY34" fmla="*/ 0 h 3429000"/>
              <a:gd name="connsiteX35" fmla="*/ 2026920 w 4541520"/>
              <a:gd name="connsiteY35" fmla="*/ 396240 h 3429000"/>
              <a:gd name="connsiteX36" fmla="*/ 2042160 w 4541520"/>
              <a:gd name="connsiteY36" fmla="*/ 457200 h 3429000"/>
              <a:gd name="connsiteX37" fmla="*/ 2103120 w 4541520"/>
              <a:gd name="connsiteY37" fmla="*/ 609600 h 3429000"/>
              <a:gd name="connsiteX38" fmla="*/ 2179320 w 4541520"/>
              <a:gd name="connsiteY38" fmla="*/ 883920 h 3429000"/>
              <a:gd name="connsiteX39" fmla="*/ 2194560 w 4541520"/>
              <a:gd name="connsiteY39" fmla="*/ 944880 h 3429000"/>
              <a:gd name="connsiteX40" fmla="*/ 2255520 w 4541520"/>
              <a:gd name="connsiteY40" fmla="*/ 1051560 h 3429000"/>
              <a:gd name="connsiteX41" fmla="*/ 2286000 w 4541520"/>
              <a:gd name="connsiteY41" fmla="*/ 1143000 h 3429000"/>
              <a:gd name="connsiteX42" fmla="*/ 2331720 w 4541520"/>
              <a:gd name="connsiteY42" fmla="*/ 1219200 h 3429000"/>
              <a:gd name="connsiteX43" fmla="*/ 2392680 w 4541520"/>
              <a:gd name="connsiteY43" fmla="*/ 1356360 h 3429000"/>
              <a:gd name="connsiteX44" fmla="*/ 2438400 w 4541520"/>
              <a:gd name="connsiteY44" fmla="*/ 1478280 h 3429000"/>
              <a:gd name="connsiteX45" fmla="*/ 2468880 w 4541520"/>
              <a:gd name="connsiteY45" fmla="*/ 1524000 h 3429000"/>
              <a:gd name="connsiteX46" fmla="*/ 2499360 w 4541520"/>
              <a:gd name="connsiteY46" fmla="*/ 1615440 h 3429000"/>
              <a:gd name="connsiteX47" fmla="*/ 2621280 w 4541520"/>
              <a:gd name="connsiteY47" fmla="*/ 2209800 h 3429000"/>
              <a:gd name="connsiteX48" fmla="*/ 2651760 w 4541520"/>
              <a:gd name="connsiteY48" fmla="*/ 2438400 h 3429000"/>
              <a:gd name="connsiteX49" fmla="*/ 2727960 w 4541520"/>
              <a:gd name="connsiteY49" fmla="*/ 2697480 h 3429000"/>
              <a:gd name="connsiteX50" fmla="*/ 2819400 w 4541520"/>
              <a:gd name="connsiteY50" fmla="*/ 3048000 h 3429000"/>
              <a:gd name="connsiteX51" fmla="*/ 2849880 w 4541520"/>
              <a:gd name="connsiteY51" fmla="*/ 3139440 h 3429000"/>
              <a:gd name="connsiteX52" fmla="*/ 2865120 w 4541520"/>
              <a:gd name="connsiteY52" fmla="*/ 3200400 h 3429000"/>
              <a:gd name="connsiteX53" fmla="*/ 2895600 w 4541520"/>
              <a:gd name="connsiteY53" fmla="*/ 3291840 h 3429000"/>
              <a:gd name="connsiteX54" fmla="*/ 2910840 w 4541520"/>
              <a:gd name="connsiteY54" fmla="*/ 3337560 h 3429000"/>
              <a:gd name="connsiteX55" fmla="*/ 2926080 w 4541520"/>
              <a:gd name="connsiteY55" fmla="*/ 3429000 h 3429000"/>
              <a:gd name="connsiteX56" fmla="*/ 2941320 w 4541520"/>
              <a:gd name="connsiteY56" fmla="*/ 3063240 h 3429000"/>
              <a:gd name="connsiteX57" fmla="*/ 2987040 w 4541520"/>
              <a:gd name="connsiteY57" fmla="*/ 3017520 h 3429000"/>
              <a:gd name="connsiteX58" fmla="*/ 3078480 w 4541520"/>
              <a:gd name="connsiteY58" fmla="*/ 2910840 h 3429000"/>
              <a:gd name="connsiteX59" fmla="*/ 3093720 w 4541520"/>
              <a:gd name="connsiteY59" fmla="*/ 2865120 h 3429000"/>
              <a:gd name="connsiteX60" fmla="*/ 3108960 w 4541520"/>
              <a:gd name="connsiteY60" fmla="*/ 2804160 h 3429000"/>
              <a:gd name="connsiteX61" fmla="*/ 3169920 w 4541520"/>
              <a:gd name="connsiteY61" fmla="*/ 2712720 h 3429000"/>
              <a:gd name="connsiteX62" fmla="*/ 3215640 w 4541520"/>
              <a:gd name="connsiteY62" fmla="*/ 2606040 h 3429000"/>
              <a:gd name="connsiteX63" fmla="*/ 3307080 w 4541520"/>
              <a:gd name="connsiteY63" fmla="*/ 2103120 h 3429000"/>
              <a:gd name="connsiteX64" fmla="*/ 3368040 w 4541520"/>
              <a:gd name="connsiteY64" fmla="*/ 1981200 h 3429000"/>
              <a:gd name="connsiteX65" fmla="*/ 3474720 w 4541520"/>
              <a:gd name="connsiteY65" fmla="*/ 1554480 h 3429000"/>
              <a:gd name="connsiteX66" fmla="*/ 3489960 w 4541520"/>
              <a:gd name="connsiteY66" fmla="*/ 1341120 h 3429000"/>
              <a:gd name="connsiteX67" fmla="*/ 3566160 w 4541520"/>
              <a:gd name="connsiteY67" fmla="*/ 1188720 h 3429000"/>
              <a:gd name="connsiteX68" fmla="*/ 3581400 w 4541520"/>
              <a:gd name="connsiteY68" fmla="*/ 1143000 h 3429000"/>
              <a:gd name="connsiteX69" fmla="*/ 3627120 w 4541520"/>
              <a:gd name="connsiteY69" fmla="*/ 1005840 h 3429000"/>
              <a:gd name="connsiteX70" fmla="*/ 3672840 w 4541520"/>
              <a:gd name="connsiteY70" fmla="*/ 960120 h 3429000"/>
              <a:gd name="connsiteX71" fmla="*/ 3840480 w 4541520"/>
              <a:gd name="connsiteY71" fmla="*/ 975360 h 3429000"/>
              <a:gd name="connsiteX72" fmla="*/ 3870960 w 4541520"/>
              <a:gd name="connsiteY72" fmla="*/ 1036320 h 3429000"/>
              <a:gd name="connsiteX73" fmla="*/ 3931920 w 4541520"/>
              <a:gd name="connsiteY73" fmla="*/ 1082040 h 3429000"/>
              <a:gd name="connsiteX74" fmla="*/ 3992880 w 4541520"/>
              <a:gd name="connsiteY74" fmla="*/ 1143000 h 3429000"/>
              <a:gd name="connsiteX75" fmla="*/ 4038600 w 4541520"/>
              <a:gd name="connsiteY75" fmla="*/ 1112520 h 3429000"/>
              <a:gd name="connsiteX76" fmla="*/ 4099560 w 4541520"/>
              <a:gd name="connsiteY76" fmla="*/ 975360 h 3429000"/>
              <a:gd name="connsiteX77" fmla="*/ 4221480 w 4541520"/>
              <a:gd name="connsiteY77" fmla="*/ 899160 h 3429000"/>
              <a:gd name="connsiteX78" fmla="*/ 4267200 w 4541520"/>
              <a:gd name="connsiteY78" fmla="*/ 960120 h 3429000"/>
              <a:gd name="connsiteX79" fmla="*/ 4312920 w 4541520"/>
              <a:gd name="connsiteY79" fmla="*/ 914400 h 3429000"/>
              <a:gd name="connsiteX80" fmla="*/ 4373880 w 4541520"/>
              <a:gd name="connsiteY80" fmla="*/ 883920 h 3429000"/>
              <a:gd name="connsiteX81" fmla="*/ 4465320 w 4541520"/>
              <a:gd name="connsiteY81" fmla="*/ 807720 h 3429000"/>
              <a:gd name="connsiteX82" fmla="*/ 4495800 w 4541520"/>
              <a:gd name="connsiteY82" fmla="*/ 762000 h 3429000"/>
              <a:gd name="connsiteX83" fmla="*/ 4511040 w 4541520"/>
              <a:gd name="connsiteY83" fmla="*/ 868680 h 3429000"/>
              <a:gd name="connsiteX84" fmla="*/ 4541520 w 4541520"/>
              <a:gd name="connsiteY84" fmla="*/ 9144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541520" h="3429000">
                <a:moveTo>
                  <a:pt x="0" y="868680"/>
                </a:moveTo>
                <a:cubicBezTo>
                  <a:pt x="5080" y="899160"/>
                  <a:pt x="9180" y="929820"/>
                  <a:pt x="15240" y="960120"/>
                </a:cubicBezTo>
                <a:cubicBezTo>
                  <a:pt x="19348" y="980659"/>
                  <a:pt x="27037" y="1000420"/>
                  <a:pt x="30480" y="1021080"/>
                </a:cubicBezTo>
                <a:cubicBezTo>
                  <a:pt x="37213" y="1061479"/>
                  <a:pt x="38394" y="1102704"/>
                  <a:pt x="45720" y="1143000"/>
                </a:cubicBezTo>
                <a:cubicBezTo>
                  <a:pt x="48594" y="1158805"/>
                  <a:pt x="50925" y="1176176"/>
                  <a:pt x="60960" y="1188720"/>
                </a:cubicBezTo>
                <a:cubicBezTo>
                  <a:pt x="72402" y="1203023"/>
                  <a:pt x="92609" y="1207474"/>
                  <a:pt x="106680" y="1219200"/>
                </a:cubicBezTo>
                <a:cubicBezTo>
                  <a:pt x="182786" y="1282621"/>
                  <a:pt x="117772" y="1253377"/>
                  <a:pt x="198120" y="1280160"/>
                </a:cubicBezTo>
                <a:cubicBezTo>
                  <a:pt x="288252" y="1220072"/>
                  <a:pt x="204009" y="1287156"/>
                  <a:pt x="274320" y="1188720"/>
                </a:cubicBezTo>
                <a:cubicBezTo>
                  <a:pt x="286847" y="1171182"/>
                  <a:pt x="306808" y="1160013"/>
                  <a:pt x="320040" y="1143000"/>
                </a:cubicBezTo>
                <a:cubicBezTo>
                  <a:pt x="342530" y="1114084"/>
                  <a:pt x="355097" y="1077463"/>
                  <a:pt x="381000" y="1051560"/>
                </a:cubicBezTo>
                <a:cubicBezTo>
                  <a:pt x="485392" y="947168"/>
                  <a:pt x="436574" y="984030"/>
                  <a:pt x="518160" y="929640"/>
                </a:cubicBezTo>
                <a:cubicBezTo>
                  <a:pt x="563880" y="934720"/>
                  <a:pt x="609945" y="937317"/>
                  <a:pt x="655320" y="944880"/>
                </a:cubicBezTo>
                <a:cubicBezTo>
                  <a:pt x="671166" y="947521"/>
                  <a:pt x="688496" y="950085"/>
                  <a:pt x="701040" y="960120"/>
                </a:cubicBezTo>
                <a:cubicBezTo>
                  <a:pt x="715343" y="971562"/>
                  <a:pt x="721360" y="990600"/>
                  <a:pt x="731520" y="1005840"/>
                </a:cubicBezTo>
                <a:cubicBezTo>
                  <a:pt x="736600" y="1056640"/>
                  <a:pt x="738997" y="1107780"/>
                  <a:pt x="746760" y="1158240"/>
                </a:cubicBezTo>
                <a:cubicBezTo>
                  <a:pt x="749203" y="1174118"/>
                  <a:pt x="751965" y="1191416"/>
                  <a:pt x="762000" y="1203960"/>
                </a:cubicBezTo>
                <a:cubicBezTo>
                  <a:pt x="773442" y="1218263"/>
                  <a:pt x="792480" y="1224280"/>
                  <a:pt x="807720" y="1234440"/>
                </a:cubicBezTo>
                <a:cubicBezTo>
                  <a:pt x="880298" y="1343308"/>
                  <a:pt x="859795" y="1290341"/>
                  <a:pt x="883920" y="1386840"/>
                </a:cubicBezTo>
                <a:cubicBezTo>
                  <a:pt x="904240" y="1371600"/>
                  <a:pt x="930117" y="1361789"/>
                  <a:pt x="944880" y="1341120"/>
                </a:cubicBezTo>
                <a:cubicBezTo>
                  <a:pt x="1034345" y="1215869"/>
                  <a:pt x="881669" y="1332461"/>
                  <a:pt x="1005840" y="1249680"/>
                </a:cubicBezTo>
                <a:cubicBezTo>
                  <a:pt x="1010920" y="1234440"/>
                  <a:pt x="1007037" y="1211762"/>
                  <a:pt x="1021080" y="1203960"/>
                </a:cubicBezTo>
                <a:cubicBezTo>
                  <a:pt x="1057699" y="1183616"/>
                  <a:pt x="1143000" y="1173480"/>
                  <a:pt x="1143000" y="1173480"/>
                </a:cubicBezTo>
                <a:cubicBezTo>
                  <a:pt x="1153160" y="1158240"/>
                  <a:pt x="1165289" y="1144143"/>
                  <a:pt x="1173480" y="1127760"/>
                </a:cubicBezTo>
                <a:cubicBezTo>
                  <a:pt x="1189820" y="1095080"/>
                  <a:pt x="1197004" y="1037141"/>
                  <a:pt x="1203960" y="1005840"/>
                </a:cubicBezTo>
                <a:cubicBezTo>
                  <a:pt x="1208504" y="985393"/>
                  <a:pt x="1210949" y="964132"/>
                  <a:pt x="1219200" y="944880"/>
                </a:cubicBezTo>
                <a:cubicBezTo>
                  <a:pt x="1226415" y="928045"/>
                  <a:pt x="1239520" y="914400"/>
                  <a:pt x="1249680" y="899160"/>
                </a:cubicBezTo>
                <a:cubicBezTo>
                  <a:pt x="1275587" y="795532"/>
                  <a:pt x="1266894" y="792835"/>
                  <a:pt x="1310640" y="716280"/>
                </a:cubicBezTo>
                <a:cubicBezTo>
                  <a:pt x="1319727" y="700377"/>
                  <a:pt x="1328168" y="683512"/>
                  <a:pt x="1341120" y="670560"/>
                </a:cubicBezTo>
                <a:cubicBezTo>
                  <a:pt x="1354072" y="657608"/>
                  <a:pt x="1371600" y="650240"/>
                  <a:pt x="1386840" y="640080"/>
                </a:cubicBezTo>
                <a:cubicBezTo>
                  <a:pt x="1391920" y="624840"/>
                  <a:pt x="1394278" y="608403"/>
                  <a:pt x="1402080" y="594360"/>
                </a:cubicBezTo>
                <a:cubicBezTo>
                  <a:pt x="1419870" y="562338"/>
                  <a:pt x="1434898" y="526371"/>
                  <a:pt x="1463040" y="502920"/>
                </a:cubicBezTo>
                <a:cubicBezTo>
                  <a:pt x="1582622" y="403269"/>
                  <a:pt x="1521468" y="448728"/>
                  <a:pt x="1645920" y="365760"/>
                </a:cubicBezTo>
                <a:cubicBezTo>
                  <a:pt x="1656080" y="345440"/>
                  <a:pt x="1662208" y="322540"/>
                  <a:pt x="1676400" y="304800"/>
                </a:cubicBezTo>
                <a:cubicBezTo>
                  <a:pt x="1783968" y="170340"/>
                  <a:pt x="1753571" y="252172"/>
                  <a:pt x="1874520" y="121920"/>
                </a:cubicBezTo>
                <a:cubicBezTo>
                  <a:pt x="1909087" y="84694"/>
                  <a:pt x="1965960" y="0"/>
                  <a:pt x="1965960" y="0"/>
                </a:cubicBezTo>
                <a:cubicBezTo>
                  <a:pt x="2063165" y="145808"/>
                  <a:pt x="1984164" y="11439"/>
                  <a:pt x="2026920" y="396240"/>
                </a:cubicBezTo>
                <a:cubicBezTo>
                  <a:pt x="2029233" y="417057"/>
                  <a:pt x="2036141" y="437138"/>
                  <a:pt x="2042160" y="457200"/>
                </a:cubicBezTo>
                <a:cubicBezTo>
                  <a:pt x="2070408" y="551361"/>
                  <a:pt x="2064930" y="533219"/>
                  <a:pt x="2103120" y="609600"/>
                </a:cubicBezTo>
                <a:cubicBezTo>
                  <a:pt x="2145931" y="866464"/>
                  <a:pt x="2073223" y="459531"/>
                  <a:pt x="2179320" y="883920"/>
                </a:cubicBezTo>
                <a:cubicBezTo>
                  <a:pt x="2184400" y="904240"/>
                  <a:pt x="2185893" y="925812"/>
                  <a:pt x="2194560" y="944880"/>
                </a:cubicBezTo>
                <a:cubicBezTo>
                  <a:pt x="2211508" y="982165"/>
                  <a:pt x="2238357" y="1014373"/>
                  <a:pt x="2255520" y="1051560"/>
                </a:cubicBezTo>
                <a:cubicBezTo>
                  <a:pt x="2268984" y="1080732"/>
                  <a:pt x="2272705" y="1113751"/>
                  <a:pt x="2286000" y="1143000"/>
                </a:cubicBezTo>
                <a:cubicBezTo>
                  <a:pt x="2298257" y="1169966"/>
                  <a:pt x="2318473" y="1192706"/>
                  <a:pt x="2331720" y="1219200"/>
                </a:cubicBezTo>
                <a:cubicBezTo>
                  <a:pt x="2354095" y="1263950"/>
                  <a:pt x="2373437" y="1310176"/>
                  <a:pt x="2392680" y="1356360"/>
                </a:cubicBezTo>
                <a:cubicBezTo>
                  <a:pt x="2425655" y="1435500"/>
                  <a:pt x="2386484" y="1374449"/>
                  <a:pt x="2438400" y="1478280"/>
                </a:cubicBezTo>
                <a:cubicBezTo>
                  <a:pt x="2446591" y="1494663"/>
                  <a:pt x="2461441" y="1507262"/>
                  <a:pt x="2468880" y="1524000"/>
                </a:cubicBezTo>
                <a:cubicBezTo>
                  <a:pt x="2481929" y="1553360"/>
                  <a:pt x="2492390" y="1584076"/>
                  <a:pt x="2499360" y="1615440"/>
                </a:cubicBezTo>
                <a:cubicBezTo>
                  <a:pt x="2543233" y="1812869"/>
                  <a:pt x="2584453" y="2010936"/>
                  <a:pt x="2621280" y="2209800"/>
                </a:cubicBezTo>
                <a:cubicBezTo>
                  <a:pt x="2635278" y="2285389"/>
                  <a:pt x="2635332" y="2363301"/>
                  <a:pt x="2651760" y="2438400"/>
                </a:cubicBezTo>
                <a:cubicBezTo>
                  <a:pt x="2670997" y="2526338"/>
                  <a:pt x="2704766" y="2610502"/>
                  <a:pt x="2727960" y="2697480"/>
                </a:cubicBezTo>
                <a:cubicBezTo>
                  <a:pt x="2826548" y="3067186"/>
                  <a:pt x="2722166" y="2736851"/>
                  <a:pt x="2819400" y="3048000"/>
                </a:cubicBezTo>
                <a:cubicBezTo>
                  <a:pt x="2828983" y="3078666"/>
                  <a:pt x="2840648" y="3108666"/>
                  <a:pt x="2849880" y="3139440"/>
                </a:cubicBezTo>
                <a:cubicBezTo>
                  <a:pt x="2855899" y="3159502"/>
                  <a:pt x="2859101" y="3180338"/>
                  <a:pt x="2865120" y="3200400"/>
                </a:cubicBezTo>
                <a:cubicBezTo>
                  <a:pt x="2874352" y="3231174"/>
                  <a:pt x="2885440" y="3261360"/>
                  <a:pt x="2895600" y="3291840"/>
                </a:cubicBezTo>
                <a:cubicBezTo>
                  <a:pt x="2900680" y="3307080"/>
                  <a:pt x="2908199" y="3321714"/>
                  <a:pt x="2910840" y="3337560"/>
                </a:cubicBezTo>
                <a:lnTo>
                  <a:pt x="2926080" y="3429000"/>
                </a:lnTo>
                <a:cubicBezTo>
                  <a:pt x="2931160" y="3307080"/>
                  <a:pt x="2923437" y="3183948"/>
                  <a:pt x="2941320" y="3063240"/>
                </a:cubicBezTo>
                <a:cubicBezTo>
                  <a:pt x="2944479" y="3041920"/>
                  <a:pt x="2973242" y="3034077"/>
                  <a:pt x="2987040" y="3017520"/>
                </a:cubicBezTo>
                <a:cubicBezTo>
                  <a:pt x="3103091" y="2878259"/>
                  <a:pt x="2895323" y="3093997"/>
                  <a:pt x="3078480" y="2910840"/>
                </a:cubicBezTo>
                <a:cubicBezTo>
                  <a:pt x="3083560" y="2895600"/>
                  <a:pt x="3089307" y="2880566"/>
                  <a:pt x="3093720" y="2865120"/>
                </a:cubicBezTo>
                <a:cubicBezTo>
                  <a:pt x="3099474" y="2844981"/>
                  <a:pt x="3099593" y="2822894"/>
                  <a:pt x="3108960" y="2804160"/>
                </a:cubicBezTo>
                <a:cubicBezTo>
                  <a:pt x="3125343" y="2771395"/>
                  <a:pt x="3158336" y="2747473"/>
                  <a:pt x="3169920" y="2712720"/>
                </a:cubicBezTo>
                <a:cubicBezTo>
                  <a:pt x="3192344" y="2645447"/>
                  <a:pt x="3177976" y="2681368"/>
                  <a:pt x="3215640" y="2606040"/>
                </a:cubicBezTo>
                <a:cubicBezTo>
                  <a:pt x="3240426" y="2395361"/>
                  <a:pt x="3239948" y="2304515"/>
                  <a:pt x="3307080" y="2103120"/>
                </a:cubicBezTo>
                <a:cubicBezTo>
                  <a:pt x="3321448" y="2060015"/>
                  <a:pt x="3347720" y="2021840"/>
                  <a:pt x="3368040" y="1981200"/>
                </a:cubicBezTo>
                <a:cubicBezTo>
                  <a:pt x="3447832" y="1582239"/>
                  <a:pt x="3372398" y="1707963"/>
                  <a:pt x="3474720" y="1554480"/>
                </a:cubicBezTo>
                <a:cubicBezTo>
                  <a:pt x="3479800" y="1483360"/>
                  <a:pt x="3472667" y="1410292"/>
                  <a:pt x="3489960" y="1341120"/>
                </a:cubicBezTo>
                <a:cubicBezTo>
                  <a:pt x="3503735" y="1286020"/>
                  <a:pt x="3548199" y="1242602"/>
                  <a:pt x="3566160" y="1188720"/>
                </a:cubicBezTo>
                <a:cubicBezTo>
                  <a:pt x="3571240" y="1173480"/>
                  <a:pt x="3576987" y="1158446"/>
                  <a:pt x="3581400" y="1143000"/>
                </a:cubicBezTo>
                <a:cubicBezTo>
                  <a:pt x="3595156" y="1094854"/>
                  <a:pt x="3599465" y="1050088"/>
                  <a:pt x="3627120" y="1005840"/>
                </a:cubicBezTo>
                <a:cubicBezTo>
                  <a:pt x="3638543" y="987563"/>
                  <a:pt x="3657600" y="975360"/>
                  <a:pt x="3672840" y="960120"/>
                </a:cubicBezTo>
                <a:cubicBezTo>
                  <a:pt x="3728720" y="965200"/>
                  <a:pt x="3788110" y="955218"/>
                  <a:pt x="3840480" y="975360"/>
                </a:cubicBezTo>
                <a:cubicBezTo>
                  <a:pt x="3861684" y="983515"/>
                  <a:pt x="3856175" y="1019071"/>
                  <a:pt x="3870960" y="1036320"/>
                </a:cubicBezTo>
                <a:cubicBezTo>
                  <a:pt x="3887490" y="1055605"/>
                  <a:pt x="3912805" y="1065314"/>
                  <a:pt x="3931920" y="1082040"/>
                </a:cubicBezTo>
                <a:cubicBezTo>
                  <a:pt x="3953547" y="1100963"/>
                  <a:pt x="3972560" y="1122680"/>
                  <a:pt x="3992880" y="1143000"/>
                </a:cubicBezTo>
                <a:cubicBezTo>
                  <a:pt x="4008120" y="1132840"/>
                  <a:pt x="4028892" y="1128052"/>
                  <a:pt x="4038600" y="1112520"/>
                </a:cubicBezTo>
                <a:cubicBezTo>
                  <a:pt x="4088901" y="1032038"/>
                  <a:pt x="4043260" y="1031660"/>
                  <a:pt x="4099560" y="975360"/>
                </a:cubicBezTo>
                <a:cubicBezTo>
                  <a:pt x="4139127" y="935793"/>
                  <a:pt x="4173192" y="923304"/>
                  <a:pt x="4221480" y="899160"/>
                </a:cubicBezTo>
                <a:cubicBezTo>
                  <a:pt x="4236720" y="919480"/>
                  <a:pt x="4242146" y="955944"/>
                  <a:pt x="4267200" y="960120"/>
                </a:cubicBezTo>
                <a:cubicBezTo>
                  <a:pt x="4288459" y="963663"/>
                  <a:pt x="4295382" y="926927"/>
                  <a:pt x="4312920" y="914400"/>
                </a:cubicBezTo>
                <a:cubicBezTo>
                  <a:pt x="4331407" y="901195"/>
                  <a:pt x="4354155" y="895192"/>
                  <a:pt x="4373880" y="883920"/>
                </a:cubicBezTo>
                <a:cubicBezTo>
                  <a:pt x="4412024" y="862124"/>
                  <a:pt x="4436665" y="842106"/>
                  <a:pt x="4465320" y="807720"/>
                </a:cubicBezTo>
                <a:cubicBezTo>
                  <a:pt x="4477046" y="793649"/>
                  <a:pt x="4485640" y="777240"/>
                  <a:pt x="4495800" y="762000"/>
                </a:cubicBezTo>
                <a:cubicBezTo>
                  <a:pt x="4500880" y="797560"/>
                  <a:pt x="4500718" y="834274"/>
                  <a:pt x="4511040" y="868680"/>
                </a:cubicBezTo>
                <a:cubicBezTo>
                  <a:pt x="4516303" y="886224"/>
                  <a:pt x="4541520" y="914400"/>
                  <a:pt x="4541520" y="91440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TextBox 13"/>
          <p:cNvSpPr txBox="1"/>
          <p:nvPr/>
        </p:nvSpPr>
        <p:spPr>
          <a:xfrm>
            <a:off x="533400" y="2286000"/>
            <a:ext cx="609600" cy="3108543"/>
          </a:xfrm>
          <a:prstGeom prst="rect">
            <a:avLst/>
          </a:prstGeom>
          <a:noFill/>
        </p:spPr>
        <p:txBody>
          <a:bodyPr wrap="square" rtlCol="0">
            <a:spAutoFit/>
          </a:bodyPr>
          <a:lstStyle/>
          <a:p>
            <a:r>
              <a:rPr lang="en-US" sz="2800" dirty="0" smtClean="0"/>
              <a:t>A</a:t>
            </a:r>
          </a:p>
          <a:p>
            <a:r>
              <a:rPr lang="en-US" sz="2800" dirty="0" smtClean="0"/>
              <a:t>R</a:t>
            </a:r>
          </a:p>
          <a:p>
            <a:r>
              <a:rPr lang="en-US" sz="2800" dirty="0" smtClean="0"/>
              <a:t>O</a:t>
            </a:r>
          </a:p>
          <a:p>
            <a:r>
              <a:rPr lang="en-US" sz="2800" dirty="0" smtClean="0"/>
              <a:t>U</a:t>
            </a:r>
          </a:p>
          <a:p>
            <a:r>
              <a:rPr lang="en-US" sz="2800" dirty="0" smtClean="0"/>
              <a:t>S</a:t>
            </a:r>
          </a:p>
          <a:p>
            <a:r>
              <a:rPr lang="en-US" sz="2800" dirty="0" smtClean="0"/>
              <a:t>A</a:t>
            </a:r>
          </a:p>
          <a:p>
            <a:r>
              <a:rPr lang="en-US" sz="2800" dirty="0" smtClean="0"/>
              <a:t>L</a:t>
            </a:r>
            <a:endParaRPr lang="en-US" sz="2800" dirty="0"/>
          </a:p>
        </p:txBody>
      </p:sp>
    </p:spTree>
    <p:extLst>
      <p:ext uri="{BB962C8B-B14F-4D97-AF65-F5344CB8AC3E}">
        <p14:creationId xmlns:p14="http://schemas.microsoft.com/office/powerpoint/2010/main" xmlns="" val="342532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Domains Affected by Trauma</a:t>
            </a:r>
            <a:br>
              <a:rPr lang="en-US" sz="4400" dirty="0" smtClean="0"/>
            </a:br>
            <a:endParaRPr lang="en-US" sz="2000" dirty="0"/>
          </a:p>
        </p:txBody>
      </p:sp>
      <p:sp>
        <p:nvSpPr>
          <p:cNvPr id="3" name="Content Placeholder 2"/>
          <p:cNvSpPr>
            <a:spLocks noGrp="1"/>
          </p:cNvSpPr>
          <p:nvPr>
            <p:ph idx="1"/>
          </p:nvPr>
        </p:nvSpPr>
        <p:spPr/>
        <p:txBody>
          <a:bodyPr>
            <a:normAutofit lnSpcReduction="10000"/>
          </a:bodyPr>
          <a:lstStyle/>
          <a:p>
            <a:pPr marL="822960" lvl="1" indent="-457200">
              <a:buNone/>
            </a:pPr>
            <a:r>
              <a:rPr lang="en-US" dirty="0" smtClean="0"/>
              <a:t>Biology</a:t>
            </a:r>
          </a:p>
          <a:p>
            <a:pPr marL="880110" lvl="1" indent="-514350"/>
            <a:r>
              <a:rPr lang="en-US" dirty="0" smtClean="0"/>
              <a:t>Trauma impacts biological development and may result in:</a:t>
            </a:r>
          </a:p>
          <a:p>
            <a:pPr marL="1097280" lvl="2" indent="-457200"/>
            <a:r>
              <a:rPr lang="en-US" dirty="0" smtClean="0"/>
              <a:t>Problems with sensory motor development </a:t>
            </a:r>
          </a:p>
          <a:p>
            <a:pPr marL="1097280" lvl="2" indent="-457200"/>
            <a:r>
              <a:rPr lang="en-US" dirty="0" smtClean="0"/>
              <a:t>Hypersensitivity to touch</a:t>
            </a:r>
          </a:p>
          <a:p>
            <a:pPr marL="1097280" lvl="2" indent="-457200"/>
            <a:r>
              <a:rPr lang="en-US" dirty="0" smtClean="0"/>
              <a:t>Increased medical issues</a:t>
            </a:r>
          </a:p>
          <a:p>
            <a:pPr marL="1097280" lvl="2" indent="-457200"/>
            <a:r>
              <a:rPr lang="en-US" dirty="0" smtClean="0"/>
              <a:t>Compromised functioning of areas in the brain that may result in poor behavioral control, planning and decision making; disruptions are evident in:</a:t>
            </a:r>
          </a:p>
          <a:p>
            <a:pPr marL="1371600" lvl="3" indent="-457200">
              <a:buNone/>
            </a:pPr>
            <a:r>
              <a:rPr lang="en-US" dirty="0" smtClean="0"/>
              <a:t>Arousal regulation in the brain stem and midbrain</a:t>
            </a:r>
          </a:p>
          <a:p>
            <a:pPr marL="1371600" lvl="3" indent="-457200">
              <a:buNone/>
            </a:pPr>
            <a:r>
              <a:rPr lang="en-US" dirty="0" smtClean="0"/>
              <a:t>Integration between right and left hemispheres </a:t>
            </a:r>
          </a:p>
          <a:p>
            <a:pPr marL="1371600" lvl="3" indent="-457200">
              <a:buNone/>
            </a:pPr>
            <a:r>
              <a:rPr lang="en-US" dirty="0" smtClean="0"/>
              <a:t>Executive functioning of the prefrontal cortex</a:t>
            </a:r>
          </a:p>
          <a:p>
            <a:pPr marL="1371600" lvl="3" indent="-457200">
              <a:buNone/>
            </a:pPr>
            <a:endParaRPr lang="en-US" dirty="0" smtClean="0"/>
          </a:p>
          <a:p>
            <a:pPr marL="1371600" lvl="3" indent="-457200">
              <a:buNone/>
            </a:pPr>
            <a:endParaRPr lang="en-US" dirty="0" smtClean="0"/>
          </a:p>
          <a:p>
            <a:pPr marL="822960" lvl="1" indent="-457200"/>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Domains Affected by Trauma</a:t>
            </a:r>
            <a:endParaRPr lang="en-US" dirty="0"/>
          </a:p>
        </p:txBody>
      </p:sp>
      <p:sp>
        <p:nvSpPr>
          <p:cNvPr id="3" name="Content Placeholder 2"/>
          <p:cNvSpPr>
            <a:spLocks noGrp="1"/>
          </p:cNvSpPr>
          <p:nvPr>
            <p:ph idx="1"/>
          </p:nvPr>
        </p:nvSpPr>
        <p:spPr/>
        <p:txBody>
          <a:bodyPr>
            <a:normAutofit fontScale="92500"/>
          </a:bodyPr>
          <a:lstStyle/>
          <a:p>
            <a:r>
              <a:rPr lang="en-US" dirty="0" smtClean="0"/>
              <a:t>Consciousness</a:t>
            </a:r>
          </a:p>
          <a:p>
            <a:pPr lvl="1"/>
            <a:r>
              <a:rPr lang="en-US" dirty="0" smtClean="0"/>
              <a:t>Trauma may lead to disruptions in consciousness, such as dissociation, which affects memory, identity, and perceptions.  </a:t>
            </a:r>
          </a:p>
          <a:p>
            <a:pPr lvl="1"/>
            <a:r>
              <a:rPr lang="en-US" dirty="0" smtClean="0"/>
              <a:t>Dissociation is often used as a survival tool by trauma survivors.  It allows an individual to mentally escape when physical escape is not possible.</a:t>
            </a:r>
          </a:p>
          <a:p>
            <a:pPr lvl="1"/>
            <a:r>
              <a:rPr lang="en-US" dirty="0" smtClean="0"/>
              <a:t>Consider dissociation on a continuum:</a:t>
            </a:r>
          </a:p>
          <a:p>
            <a:pPr marL="1074420" lvl="2" indent="-342900">
              <a:buFont typeface="+mj-lt"/>
              <a:buAutoNum type="arabicPeriod"/>
            </a:pPr>
            <a:r>
              <a:rPr lang="en-US" dirty="0" smtClean="0"/>
              <a:t>Automatic behavior needed to survive</a:t>
            </a:r>
          </a:p>
          <a:p>
            <a:pPr marL="1074420" lvl="2" indent="-342900">
              <a:buFont typeface="+mj-lt"/>
              <a:buAutoNum type="arabicPeriod"/>
            </a:pPr>
            <a:r>
              <a:rPr lang="en-US" dirty="0" smtClean="0"/>
              <a:t>Compartmentalized feelings and memories split off and not experienced as a whole</a:t>
            </a:r>
          </a:p>
          <a:p>
            <a:pPr marL="1074420" lvl="2" indent="-342900">
              <a:buFont typeface="+mj-lt"/>
              <a:buAutoNum type="arabicPeriod"/>
            </a:pPr>
            <a:r>
              <a:rPr lang="en-US" dirty="0" smtClean="0"/>
              <a:t>Detachment from self during the trauma (peritraumatic dissociation)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Domains Affected by Trauma</a:t>
            </a:r>
            <a:endParaRPr lang="en-US" dirty="0"/>
          </a:p>
        </p:txBody>
      </p:sp>
      <p:sp>
        <p:nvSpPr>
          <p:cNvPr id="3" name="Content Placeholder 2"/>
          <p:cNvSpPr>
            <a:spLocks noGrp="1"/>
          </p:cNvSpPr>
          <p:nvPr>
            <p:ph idx="1"/>
          </p:nvPr>
        </p:nvSpPr>
        <p:spPr/>
        <p:txBody>
          <a:bodyPr>
            <a:normAutofit fontScale="77500" lnSpcReduction="20000"/>
          </a:bodyPr>
          <a:lstStyle/>
          <a:p>
            <a:r>
              <a:rPr lang="en-US" dirty="0"/>
              <a:t>Behavioral Control</a:t>
            </a:r>
          </a:p>
          <a:p>
            <a:pPr lvl="1"/>
            <a:r>
              <a:rPr lang="en-US" dirty="0"/>
              <a:t>Trauma impacts the ability to regulate behaviors and may result in excessive inhibitions or inadequate control.</a:t>
            </a:r>
          </a:p>
          <a:p>
            <a:pPr lvl="2"/>
            <a:r>
              <a:rPr lang="en-US" dirty="0"/>
              <a:t>Excessive control – depression, anxiety, anorexia, extreme compliance</a:t>
            </a:r>
          </a:p>
          <a:p>
            <a:pPr lvl="2"/>
            <a:r>
              <a:rPr lang="en-US" dirty="0"/>
              <a:t>Inadequate control – substance abuse, aggression, opposition, SIB</a:t>
            </a:r>
          </a:p>
          <a:p>
            <a:endParaRPr lang="en-US" dirty="0"/>
          </a:p>
          <a:p>
            <a:r>
              <a:rPr lang="en-US" dirty="0" smtClean="0"/>
              <a:t>Cognition</a:t>
            </a:r>
          </a:p>
          <a:p>
            <a:pPr lvl="1"/>
            <a:r>
              <a:rPr lang="en-US" dirty="0" smtClean="0"/>
              <a:t>Compromised cognitive functioning may manifest in:</a:t>
            </a:r>
          </a:p>
          <a:p>
            <a:pPr lvl="2"/>
            <a:r>
              <a:rPr lang="en-US" dirty="0" smtClean="0"/>
              <a:t>Difficulties with prolonged curiosity, attention, and task focusing/completion</a:t>
            </a:r>
          </a:p>
          <a:p>
            <a:pPr lvl="2"/>
            <a:r>
              <a:rPr lang="en-US" dirty="0" smtClean="0"/>
              <a:t>Poor understanding of personal role(s) in experienced events</a:t>
            </a:r>
          </a:p>
          <a:p>
            <a:pPr lvl="2"/>
            <a:r>
              <a:rPr lang="en-US" dirty="0" smtClean="0"/>
              <a:t>Issues with time, space, and language</a:t>
            </a:r>
          </a:p>
          <a:p>
            <a:endParaRPr lang="en-US" dirty="0" smtClean="0"/>
          </a:p>
          <a:p>
            <a:r>
              <a:rPr lang="en-US" dirty="0" smtClean="0"/>
              <a:t>Self-Concept</a:t>
            </a:r>
          </a:p>
          <a:p>
            <a:pPr lvl="1"/>
            <a:r>
              <a:rPr lang="en-US" dirty="0" smtClean="0"/>
              <a:t>Trauma survivors often have feelings of self contempt, experiencing a great deal of shame and a resulting intrinsic belief of being bad.  The self is often thought of as helpless, powerless, worthless, and unlovable</a:t>
            </a:r>
          </a:p>
          <a:p>
            <a:pPr lvl="2"/>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Responses to Trauma</a:t>
            </a:r>
            <a:r>
              <a:rPr lang="en-US" sz="1200" dirty="0" smtClean="0"/>
              <a:t>     NCTSN (2008)</a:t>
            </a:r>
            <a:endParaRPr lang="en-US" dirty="0"/>
          </a:p>
        </p:txBody>
      </p:sp>
      <p:sp>
        <p:nvSpPr>
          <p:cNvPr id="3" name="Content Placeholder 2"/>
          <p:cNvSpPr>
            <a:spLocks noGrp="1"/>
          </p:cNvSpPr>
          <p:nvPr>
            <p:ph idx="1"/>
          </p:nvPr>
        </p:nvSpPr>
        <p:spPr>
          <a:xfrm>
            <a:off x="457200" y="1600200"/>
            <a:ext cx="7620000" cy="5029200"/>
          </a:xfrm>
        </p:spPr>
        <p:txBody>
          <a:bodyPr>
            <a:normAutofit fontScale="92500" lnSpcReduction="20000"/>
          </a:bodyPr>
          <a:lstStyle/>
          <a:p>
            <a:r>
              <a:rPr lang="en-US" dirty="0" smtClean="0"/>
              <a:t>Responses to trauma vary and are influenced by the child’s developmental stage</a:t>
            </a:r>
            <a:r>
              <a:rPr lang="en-US" dirty="0"/>
              <a:t>.</a:t>
            </a:r>
            <a:endParaRPr lang="en-US" dirty="0" smtClean="0"/>
          </a:p>
          <a:p>
            <a:pPr lvl="1"/>
            <a:r>
              <a:rPr lang="en-US" dirty="0" smtClean="0"/>
              <a:t>Young Children </a:t>
            </a:r>
          </a:p>
          <a:p>
            <a:pPr lvl="2"/>
            <a:r>
              <a:rPr lang="en-US" dirty="0" smtClean="0"/>
              <a:t>Passive, quiet and easily alarmed</a:t>
            </a:r>
          </a:p>
          <a:p>
            <a:pPr lvl="2"/>
            <a:r>
              <a:rPr lang="en-US" dirty="0" smtClean="0"/>
              <a:t>Fearful, specifically surrounding separation and unfamiliar situations</a:t>
            </a:r>
          </a:p>
          <a:p>
            <a:pPr lvl="2"/>
            <a:r>
              <a:rPr lang="en-US" dirty="0" smtClean="0"/>
              <a:t>Confusion about what is threatening and how to find protection</a:t>
            </a:r>
          </a:p>
          <a:p>
            <a:pPr lvl="2"/>
            <a:r>
              <a:rPr lang="en-US" dirty="0" smtClean="0"/>
              <a:t>Regression to behaviors such as baby talk and bed-wetting</a:t>
            </a:r>
          </a:p>
          <a:p>
            <a:pPr lvl="2"/>
            <a:r>
              <a:rPr lang="en-US" dirty="0" smtClean="0"/>
              <a:t>Heightened startle reactions, night terrors or aggressive outbursts</a:t>
            </a:r>
          </a:p>
          <a:p>
            <a:pPr lvl="1"/>
            <a:endParaRPr lang="en-US" dirty="0"/>
          </a:p>
          <a:p>
            <a:pPr lvl="1"/>
            <a:r>
              <a:rPr lang="en-US" dirty="0" smtClean="0"/>
              <a:t>School-Age Children</a:t>
            </a:r>
          </a:p>
          <a:p>
            <a:pPr lvl="2"/>
            <a:r>
              <a:rPr lang="en-US" dirty="0" smtClean="0"/>
              <a:t>Unwanted and intrusive thoughts/images</a:t>
            </a:r>
          </a:p>
          <a:p>
            <a:pPr lvl="2"/>
            <a:r>
              <a:rPr lang="en-US" dirty="0" smtClean="0"/>
              <a:t>Preoccupation with traumatic experience events</a:t>
            </a:r>
          </a:p>
          <a:p>
            <a:pPr lvl="2"/>
            <a:r>
              <a:rPr lang="en-US" dirty="0" smtClean="0"/>
              <a:t>Repeated assessment of the event</a:t>
            </a:r>
          </a:p>
          <a:p>
            <a:pPr lvl="2"/>
            <a:r>
              <a:rPr lang="en-US" dirty="0" smtClean="0"/>
              <a:t>Intense fears linked to the trauma</a:t>
            </a:r>
          </a:p>
          <a:p>
            <a:pPr lvl="2"/>
            <a:endParaRPr lang="en-US" dirty="0" smtClean="0"/>
          </a:p>
          <a:p>
            <a:pPr lvl="1"/>
            <a:endParaRPr lang="en-US" dirty="0" smtClean="0"/>
          </a:p>
        </p:txBody>
      </p:sp>
    </p:spTree>
    <p:extLst>
      <p:ext uri="{BB962C8B-B14F-4D97-AF65-F5344CB8AC3E}">
        <p14:creationId xmlns="" xmlns:p14="http://schemas.microsoft.com/office/powerpoint/2010/main" val="356385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338" y="457200"/>
            <a:ext cx="8229600" cy="1142999"/>
          </a:xfrm>
        </p:spPr>
        <p:txBody>
          <a:bodyPr>
            <a:noAutofit/>
          </a:bodyPr>
          <a:lstStyle/>
          <a:p>
            <a:r>
              <a:rPr lang="en-US" sz="4000" dirty="0" smtClean="0"/>
              <a:t>Responses to Trauma     NCTSN (2008)</a:t>
            </a:r>
            <a:endParaRPr lang="en-US" sz="4000" dirty="0"/>
          </a:p>
        </p:txBody>
      </p:sp>
      <p:sp>
        <p:nvSpPr>
          <p:cNvPr id="3" name="Content Placeholder 2"/>
          <p:cNvSpPr>
            <a:spLocks noGrp="1"/>
          </p:cNvSpPr>
          <p:nvPr>
            <p:ph idx="1"/>
          </p:nvPr>
        </p:nvSpPr>
        <p:spPr/>
        <p:txBody>
          <a:bodyPr>
            <a:normAutofit fontScale="85000" lnSpcReduction="20000"/>
          </a:bodyPr>
          <a:lstStyle/>
          <a:p>
            <a:pPr lvl="1"/>
            <a:r>
              <a:rPr lang="en-US" smtClean="0"/>
              <a:t>Adolescents</a:t>
            </a:r>
          </a:p>
          <a:p>
            <a:pPr lvl="2"/>
            <a:r>
              <a:rPr lang="en-US" smtClean="0"/>
              <a:t>May feel:</a:t>
            </a:r>
          </a:p>
          <a:p>
            <a:pPr lvl="3"/>
            <a:r>
              <a:rPr lang="en-US" smtClean="0"/>
              <a:t>Weak, strange or crazy</a:t>
            </a:r>
          </a:p>
          <a:p>
            <a:pPr lvl="3"/>
            <a:r>
              <a:rPr lang="en-US" smtClean="0"/>
              <a:t>Embarrassed regarding fears and physical responses</a:t>
            </a:r>
          </a:p>
          <a:p>
            <a:pPr lvl="3"/>
            <a:r>
              <a:rPr lang="en-US" smtClean="0"/>
              <a:t>Isolated and alone in the experience</a:t>
            </a:r>
          </a:p>
          <a:p>
            <a:pPr lvl="3"/>
            <a:r>
              <a:rPr lang="en-US" smtClean="0"/>
              <a:t>Anxious, depressed and angry</a:t>
            </a:r>
          </a:p>
          <a:p>
            <a:pPr lvl="3"/>
            <a:r>
              <a:rPr lang="en-US" smtClean="0"/>
              <a:t>Low self-esteem Helpless</a:t>
            </a:r>
          </a:p>
          <a:p>
            <a:pPr lvl="2"/>
            <a:endParaRPr lang="en-US" smtClean="0"/>
          </a:p>
          <a:p>
            <a:pPr lvl="2"/>
            <a:r>
              <a:rPr lang="en-US" smtClean="0"/>
              <a:t>Which can lead to:</a:t>
            </a:r>
          </a:p>
          <a:p>
            <a:pPr lvl="3"/>
            <a:r>
              <a:rPr lang="en-US" smtClean="0"/>
              <a:t>Aggressive and disruptive behavior</a:t>
            </a:r>
          </a:p>
          <a:p>
            <a:pPr lvl="3"/>
            <a:r>
              <a:rPr lang="en-US" smtClean="0"/>
              <a:t>Sleep disturbances</a:t>
            </a:r>
          </a:p>
          <a:p>
            <a:pPr lvl="3"/>
            <a:r>
              <a:rPr lang="en-US" smtClean="0"/>
              <a:t>High-risk coping methods such as drug and alcohol abuse</a:t>
            </a:r>
          </a:p>
          <a:p>
            <a:pPr lvl="3"/>
            <a:r>
              <a:rPr lang="en-US" smtClean="0"/>
              <a:t>Poor understanding of danger and dangerous behavior</a:t>
            </a:r>
          </a:p>
          <a:p>
            <a:pPr lvl="3"/>
            <a:r>
              <a:rPr lang="en-US" smtClean="0"/>
              <a:t>Expectations of being maltreated and abandoned</a:t>
            </a:r>
          </a:p>
          <a:p>
            <a:pPr lvl="3"/>
            <a:r>
              <a:rPr lang="en-US" smtClean="0"/>
              <a:t>Issues with trust</a:t>
            </a:r>
          </a:p>
          <a:p>
            <a:pPr lvl="3"/>
            <a:r>
              <a:rPr lang="en-US" smtClean="0"/>
              <a:t>Increased risk of revictimization </a:t>
            </a:r>
            <a:endParaRPr lang="en-US" dirty="0" smtClean="0"/>
          </a:p>
        </p:txBody>
      </p:sp>
    </p:spTree>
    <p:extLst>
      <p:ext uri="{BB962C8B-B14F-4D97-AF65-F5344CB8AC3E}">
        <p14:creationId xmlns="" xmlns:p14="http://schemas.microsoft.com/office/powerpoint/2010/main" val="27264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944562"/>
          </a:xfrm>
        </p:spPr>
        <p:txBody>
          <a:bodyPr/>
          <a:lstStyle/>
          <a:p>
            <a:r>
              <a:rPr lang="en-US" sz="3600" dirty="0" smtClean="0"/>
              <a:t>Childhood Coping Strategies</a:t>
            </a:r>
            <a:endParaRPr lang="en-US" sz="3600" dirty="0"/>
          </a:p>
        </p:txBody>
      </p:sp>
      <p:sp>
        <p:nvSpPr>
          <p:cNvPr id="3" name="Content Placeholder 2"/>
          <p:cNvSpPr>
            <a:spLocks noGrp="1"/>
          </p:cNvSpPr>
          <p:nvPr>
            <p:ph idx="1"/>
          </p:nvPr>
        </p:nvSpPr>
        <p:spPr>
          <a:xfrm>
            <a:off x="457200" y="914400"/>
            <a:ext cx="7924800" cy="5943600"/>
          </a:xfrm>
        </p:spPr>
        <p:txBody>
          <a:bodyPr>
            <a:normAutofit/>
          </a:bodyPr>
          <a:lstStyle/>
          <a:p>
            <a:r>
              <a:rPr lang="en-US" sz="1900" dirty="0" smtClean="0"/>
              <a:t>Takes responsibility for the abuse. The idea that the “badness is about me” allows the child to attach; justifies the abuse by believing it is “deserved” to better understand it</a:t>
            </a:r>
          </a:p>
          <a:p>
            <a:r>
              <a:rPr lang="en-US" sz="1900" dirty="0" smtClean="0"/>
              <a:t>Denies the abuse is occurring to protect the family, tries to maintain peace and protects siblings</a:t>
            </a:r>
          </a:p>
          <a:p>
            <a:r>
              <a:rPr lang="en-US" sz="1900" dirty="0" smtClean="0"/>
              <a:t>Represses feelings because they realize it is unsafe to express them</a:t>
            </a:r>
          </a:p>
          <a:p>
            <a:r>
              <a:rPr lang="en-US" sz="1900" dirty="0" smtClean="0"/>
              <a:t>Emotionally disconnect from the trauma story</a:t>
            </a:r>
            <a:r>
              <a:rPr lang="en-US" sz="1900" dirty="0"/>
              <a:t> </a:t>
            </a:r>
            <a:r>
              <a:rPr lang="en-US" sz="1900" dirty="0" smtClean="0"/>
              <a:t>and have an “I don’t care” attitude</a:t>
            </a:r>
          </a:p>
          <a:p>
            <a:r>
              <a:rPr lang="en-US" sz="1900" dirty="0" smtClean="0"/>
              <a:t>Remains </a:t>
            </a:r>
            <a:r>
              <a:rPr lang="en-US" sz="1900" dirty="0"/>
              <a:t>guarded with others to protect themselves from further betrayal, rejection and disappointment</a:t>
            </a:r>
            <a:r>
              <a:rPr lang="en-US" sz="1900" dirty="0" smtClean="0"/>
              <a:t>.</a:t>
            </a:r>
          </a:p>
          <a:p>
            <a:r>
              <a:rPr lang="en-US" sz="1900" dirty="0"/>
              <a:t>Becomes very self sufficient.</a:t>
            </a:r>
          </a:p>
          <a:p>
            <a:r>
              <a:rPr lang="en-US" sz="1900" dirty="0"/>
              <a:t>Develops child/caretaker issues:  striving for perfection to attain approval, becoming </a:t>
            </a:r>
            <a:r>
              <a:rPr lang="en-US" sz="1900" dirty="0" err="1"/>
              <a:t>parentified</a:t>
            </a:r>
            <a:r>
              <a:rPr lang="en-US" sz="1900" dirty="0"/>
              <a:t> to fill voids in the family, trying to fix caregiver</a:t>
            </a:r>
          </a:p>
          <a:p>
            <a:r>
              <a:rPr lang="en-US" sz="1900" dirty="0"/>
              <a:t>Experiences hyper-vigilance to maintain safety</a:t>
            </a:r>
          </a:p>
          <a:p>
            <a:r>
              <a:rPr lang="en-US" sz="1900" dirty="0"/>
              <a:t>Use of self-injury and substance abuse</a:t>
            </a:r>
          </a:p>
          <a:p>
            <a:r>
              <a:rPr lang="en-US" sz="1900" dirty="0"/>
              <a:t>Dissociates or possibly develops Dissociative Identity Disorder to detach self from feelings and experiences related to trauma</a:t>
            </a:r>
          </a:p>
          <a:p>
            <a:endParaRPr lang="en-US" dirty="0"/>
          </a:p>
          <a:p>
            <a:endParaRPr lang="en-US" dirty="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620000" cy="1143000"/>
          </a:xfrm>
        </p:spPr>
        <p:txBody>
          <a:bodyPr/>
          <a:lstStyle/>
          <a:p>
            <a:r>
              <a:rPr lang="en-US" dirty="0" smtClean="0"/>
              <a:t>The Definition of Trauma</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Trauma is an event, either witnessed or experienced, that represents a fundamental threat to an individual’s physical safety or survival.</a:t>
            </a:r>
          </a:p>
          <a:p>
            <a:endParaRPr lang="en-US" dirty="0" smtClean="0"/>
          </a:p>
          <a:p>
            <a:r>
              <a:rPr lang="en-US" dirty="0" smtClean="0"/>
              <a:t>The meaning attributed to the event is often as important as the physical experience.</a:t>
            </a:r>
          </a:p>
          <a:p>
            <a:endParaRPr lang="en-US" dirty="0" smtClean="0"/>
          </a:p>
          <a:p>
            <a:r>
              <a:rPr lang="en-US" dirty="0" smtClean="0"/>
              <a:t>Examples of trauma include:</a:t>
            </a:r>
          </a:p>
          <a:p>
            <a:pPr lvl="1"/>
            <a:r>
              <a:rPr lang="en-US" dirty="0" smtClean="0"/>
              <a:t>Abuse (physical, sexual, emotional, and/or neglect)</a:t>
            </a:r>
          </a:p>
          <a:p>
            <a:pPr lvl="1"/>
            <a:r>
              <a:rPr lang="en-US" dirty="0" smtClean="0"/>
              <a:t>Witnessing Violence</a:t>
            </a:r>
          </a:p>
          <a:p>
            <a:pPr lvl="1"/>
            <a:r>
              <a:rPr lang="en-US" dirty="0" smtClean="0"/>
              <a:t>Death</a:t>
            </a:r>
          </a:p>
          <a:p>
            <a:pPr lvl="1"/>
            <a:r>
              <a:rPr lang="en-US" dirty="0" smtClean="0"/>
              <a:t>Childhood Hospitalizations, Physical Injuries, Disease/Illness</a:t>
            </a:r>
          </a:p>
          <a:p>
            <a:pPr lvl="1"/>
            <a:r>
              <a:rPr lang="en-US" dirty="0" smtClean="0"/>
              <a:t>Profound Change in Family Dynamics</a:t>
            </a:r>
          </a:p>
          <a:p>
            <a:pPr lvl="1"/>
            <a:r>
              <a:rPr lang="en-US" dirty="0" smtClean="0"/>
              <a:t>Victim of Terrorism or Natural Disaster</a:t>
            </a:r>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r>
              <a:rPr lang="en-US" sz="2800" dirty="0" smtClean="0"/>
              <a:t>Manifestations of Trauma in Adults and Adolescents</a:t>
            </a:r>
            <a:endParaRPr lang="en-US" sz="2800" dirty="0"/>
          </a:p>
        </p:txBody>
      </p:sp>
      <p:sp>
        <p:nvSpPr>
          <p:cNvPr id="3" name="Content Placeholder 2"/>
          <p:cNvSpPr>
            <a:spLocks noGrp="1"/>
          </p:cNvSpPr>
          <p:nvPr>
            <p:ph idx="1"/>
          </p:nvPr>
        </p:nvSpPr>
        <p:spPr>
          <a:xfrm>
            <a:off x="457200" y="1524000"/>
            <a:ext cx="7620000" cy="5181600"/>
          </a:xfrm>
        </p:spPr>
        <p:txBody>
          <a:bodyPr>
            <a:normAutofit fontScale="85000" lnSpcReduction="20000"/>
          </a:bodyPr>
          <a:lstStyle/>
          <a:p>
            <a:r>
              <a:rPr lang="en-US" dirty="0" smtClean="0"/>
              <a:t>Inability to regulate affect</a:t>
            </a:r>
          </a:p>
          <a:p>
            <a:r>
              <a:rPr lang="en-US" dirty="0" smtClean="0"/>
              <a:t>Alexithymic</a:t>
            </a:r>
          </a:p>
          <a:p>
            <a:r>
              <a:rPr lang="en-US" dirty="0" smtClean="0"/>
              <a:t>Persistent self-blame and low self-esteem</a:t>
            </a:r>
          </a:p>
          <a:p>
            <a:r>
              <a:rPr lang="en-US" dirty="0" smtClean="0"/>
              <a:t>Relationships often replicate family of origin dynamics</a:t>
            </a:r>
          </a:p>
          <a:p>
            <a:r>
              <a:rPr lang="en-US" dirty="0" smtClean="0"/>
              <a:t>Poor self care</a:t>
            </a:r>
          </a:p>
          <a:p>
            <a:r>
              <a:rPr lang="en-US" dirty="0" smtClean="0"/>
              <a:t>Problems with sexual functioning (promiscuity, sexual dysfunction, recreating abuse scenarios)</a:t>
            </a:r>
          </a:p>
          <a:p>
            <a:r>
              <a:rPr lang="en-US" dirty="0"/>
              <a:t>Difficulty trusting and maintaining intimate relationships</a:t>
            </a:r>
          </a:p>
          <a:p>
            <a:r>
              <a:rPr lang="en-US" dirty="0"/>
              <a:t>“Addicted to Drama” (a result of the constant release of adrenaline)</a:t>
            </a:r>
          </a:p>
          <a:p>
            <a:r>
              <a:rPr lang="en-US" dirty="0"/>
              <a:t>Frequent physical complaints</a:t>
            </a:r>
          </a:p>
          <a:p>
            <a:r>
              <a:rPr lang="en-US" dirty="0"/>
              <a:t>Poor parenting skills</a:t>
            </a:r>
          </a:p>
          <a:p>
            <a:r>
              <a:rPr lang="en-US" dirty="0"/>
              <a:t>Sleep disturbances</a:t>
            </a:r>
          </a:p>
          <a:p>
            <a:r>
              <a:rPr lang="en-US" dirty="0"/>
              <a:t>Memory loss</a:t>
            </a:r>
          </a:p>
          <a:p>
            <a:r>
              <a:rPr lang="en-US" dirty="0"/>
              <a:t>PTSD</a:t>
            </a:r>
          </a:p>
          <a:p>
            <a:endParaRPr lang="en-US" dirty="0" smtClean="0"/>
          </a:p>
          <a:p>
            <a:endParaRPr lang="en-US" dirty="0"/>
          </a:p>
        </p:txBody>
      </p:sp>
    </p:spTree>
    <p:extLst>
      <p:ext uri="{BB962C8B-B14F-4D97-AF65-F5344CB8AC3E}">
        <p14:creationId xmlns="" xmlns:p14="http://schemas.microsoft.com/office/powerpoint/2010/main" val="37020422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We Know</a:t>
            </a:r>
            <a:endParaRPr lang="en-US" dirty="0"/>
          </a:p>
        </p:txBody>
      </p:sp>
      <p:sp>
        <p:nvSpPr>
          <p:cNvPr id="3" name="Content Placeholder 2"/>
          <p:cNvSpPr>
            <a:spLocks noGrp="1"/>
          </p:cNvSpPr>
          <p:nvPr>
            <p:ph idx="1"/>
          </p:nvPr>
        </p:nvSpPr>
        <p:spPr/>
        <p:txBody>
          <a:bodyPr/>
          <a:lstStyle/>
          <a:p>
            <a:r>
              <a:rPr lang="en-US" dirty="0" smtClean="0"/>
              <a:t>The seven domains affected by trauma</a:t>
            </a:r>
          </a:p>
          <a:p>
            <a:r>
              <a:rPr lang="en-US" dirty="0" smtClean="0"/>
              <a:t>Information gets stuck in the hippocampus and does not reach the prefrontal cortex for rational processing so client’s are not going be able to “talk about it”.</a:t>
            </a:r>
          </a:p>
          <a:p>
            <a:pPr algn="ctr">
              <a:buNone/>
            </a:pPr>
            <a:r>
              <a:rPr lang="en-US" sz="3600" dirty="0" smtClean="0"/>
              <a:t>So….</a:t>
            </a:r>
          </a:p>
          <a:p>
            <a:r>
              <a:rPr lang="en-US" dirty="0" smtClean="0"/>
              <a:t>Try something different! Creative and expressive modalities or get moving!</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3947" y="2967335"/>
            <a:ext cx="3576107"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BR</a:t>
            </a:r>
            <a:r>
              <a:rPr lang="en-US" sz="5400" b="1" dirty="0" smtClean="0">
                <a:ln/>
                <a:solidFill>
                  <a:schemeClr val="accent3"/>
                </a:solidFill>
              </a:rPr>
              <a:t>AIN GYM</a:t>
            </a:r>
            <a:endParaRPr lang="en-US" sz="5400" b="1" cap="none" spc="0" dirty="0" smtClean="0">
              <a:ln/>
              <a:solidFill>
                <a:schemeClr val="accent3"/>
              </a:solidFill>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Foundations of SMART</a:t>
            </a:r>
            <a:endParaRPr lang="en-US" dirty="0"/>
          </a:p>
        </p:txBody>
      </p:sp>
      <p:sp>
        <p:nvSpPr>
          <p:cNvPr id="3" name="Content Placeholder 2"/>
          <p:cNvSpPr>
            <a:spLocks noGrp="1"/>
          </p:cNvSpPr>
          <p:nvPr>
            <p:ph idx="1"/>
          </p:nvPr>
        </p:nvSpPr>
        <p:spPr/>
        <p:txBody>
          <a:bodyPr/>
          <a:lstStyle/>
          <a:p>
            <a:r>
              <a:rPr lang="en-US" dirty="0" smtClean="0"/>
              <a:t>Trauma Theory</a:t>
            </a:r>
          </a:p>
          <a:p>
            <a:r>
              <a:rPr lang="en-US" dirty="0" smtClean="0"/>
              <a:t>Sensory Integration </a:t>
            </a:r>
          </a:p>
          <a:p>
            <a:r>
              <a:rPr lang="en-US" dirty="0" err="1" smtClean="0"/>
              <a:t>Sensorimotor</a:t>
            </a:r>
            <a:r>
              <a:rPr lang="en-US" dirty="0" smtClean="0"/>
              <a:t> Psychotherapy</a:t>
            </a:r>
          </a:p>
          <a:p>
            <a:r>
              <a:rPr lang="en-US" dirty="0" smtClean="0"/>
              <a:t>Child Development</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Foundations of SMART</a:t>
            </a:r>
            <a:endParaRPr lang="en-US" dirty="0"/>
          </a:p>
        </p:txBody>
      </p:sp>
      <p:sp>
        <p:nvSpPr>
          <p:cNvPr id="3" name="Content Placeholder 2"/>
          <p:cNvSpPr>
            <a:spLocks noGrp="1"/>
          </p:cNvSpPr>
          <p:nvPr>
            <p:ph idx="1"/>
          </p:nvPr>
        </p:nvSpPr>
        <p:spPr/>
        <p:txBody>
          <a:bodyPr/>
          <a:lstStyle/>
          <a:p>
            <a:pPr>
              <a:buNone/>
            </a:pPr>
            <a:r>
              <a:rPr lang="en-US" dirty="0" smtClean="0"/>
              <a:t>SMART Focuses on three body systems</a:t>
            </a:r>
          </a:p>
          <a:p>
            <a:pPr lvl="1"/>
            <a:r>
              <a:rPr lang="en-US" dirty="0" err="1" smtClean="0"/>
              <a:t>Proprioceptive</a:t>
            </a:r>
            <a:r>
              <a:rPr lang="en-US" dirty="0" smtClean="0"/>
              <a:t> System: information from our muscles and joints</a:t>
            </a:r>
          </a:p>
          <a:p>
            <a:pPr lvl="1"/>
            <a:endParaRPr lang="en-US" dirty="0" smtClean="0"/>
          </a:p>
          <a:p>
            <a:pPr lvl="1"/>
            <a:r>
              <a:rPr lang="en-US" dirty="0" smtClean="0"/>
              <a:t>Vestibular System: our orientation of space, position of our heads, speed and direction we are moving</a:t>
            </a:r>
          </a:p>
          <a:p>
            <a:pPr lvl="1"/>
            <a:endParaRPr lang="en-US" dirty="0" smtClean="0"/>
          </a:p>
          <a:p>
            <a:pPr lvl="1"/>
            <a:r>
              <a:rPr lang="en-US" dirty="0" smtClean="0"/>
              <a:t>Tactile System : how we make contact with the world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Foundations of SMART</a:t>
            </a:r>
            <a:endParaRPr lang="en-US" dirty="0"/>
          </a:p>
        </p:txBody>
      </p:sp>
      <p:sp>
        <p:nvSpPr>
          <p:cNvPr id="3" name="Content Placeholder 2"/>
          <p:cNvSpPr>
            <a:spLocks noGrp="1"/>
          </p:cNvSpPr>
          <p:nvPr>
            <p:ph idx="1"/>
          </p:nvPr>
        </p:nvSpPr>
        <p:spPr/>
        <p:txBody>
          <a:bodyPr/>
          <a:lstStyle/>
          <a:p>
            <a:r>
              <a:rPr lang="en-US" dirty="0" err="1" smtClean="0"/>
              <a:t>Proprioceptive</a:t>
            </a:r>
            <a:r>
              <a:rPr lang="en-US" dirty="0" smtClean="0"/>
              <a:t> System</a:t>
            </a:r>
          </a:p>
          <a:p>
            <a:pPr lvl="1"/>
            <a:r>
              <a:rPr lang="en-US" dirty="0" smtClean="0"/>
              <a:t>“</a:t>
            </a:r>
            <a:r>
              <a:rPr lang="en-US" dirty="0" err="1" smtClean="0"/>
              <a:t>Proprioceptive</a:t>
            </a:r>
            <a:r>
              <a:rPr lang="en-US" dirty="0" smtClean="0"/>
              <a:t> input primarily comes from the muscle spindles that are within each of our muscles throughout our  bodies including mouths, necks, arms, legs and trunk” (SMART Manual).</a:t>
            </a:r>
          </a:p>
          <a:p>
            <a:pPr lvl="1"/>
            <a:endParaRPr lang="en-US" dirty="0" smtClean="0"/>
          </a:p>
          <a:p>
            <a:pPr lvl="1"/>
            <a:r>
              <a:rPr lang="en-US" dirty="0" smtClean="0"/>
              <a:t>	“Active muscle contraction against resistance is the most important and effective source of </a:t>
            </a:r>
            <a:r>
              <a:rPr lang="en-US" dirty="0" err="1" smtClean="0"/>
              <a:t>proprioception</a:t>
            </a:r>
            <a:r>
              <a:rPr lang="en-US" dirty="0" smtClean="0"/>
              <a:t>” (SMART Manual).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Foundations of SMART</a:t>
            </a:r>
            <a:endParaRPr lang="en-US" dirty="0"/>
          </a:p>
        </p:txBody>
      </p:sp>
      <p:sp>
        <p:nvSpPr>
          <p:cNvPr id="3" name="Content Placeholder 2"/>
          <p:cNvSpPr>
            <a:spLocks noGrp="1"/>
          </p:cNvSpPr>
          <p:nvPr>
            <p:ph idx="1"/>
          </p:nvPr>
        </p:nvSpPr>
        <p:spPr/>
        <p:txBody>
          <a:bodyPr/>
          <a:lstStyle/>
          <a:p>
            <a:r>
              <a:rPr lang="en-US" dirty="0" err="1" smtClean="0"/>
              <a:t>Proprioceptive</a:t>
            </a:r>
            <a:r>
              <a:rPr lang="en-US" dirty="0" smtClean="0"/>
              <a:t> Input for arousal </a:t>
            </a:r>
            <a:r>
              <a:rPr lang="en-US" dirty="0" err="1" smtClean="0"/>
              <a:t>regultion</a:t>
            </a:r>
            <a:endParaRPr lang="en-US" dirty="0" smtClean="0"/>
          </a:p>
          <a:p>
            <a:pPr lvl="1"/>
            <a:r>
              <a:rPr lang="en-US" dirty="0" smtClean="0"/>
              <a:t>Leads individuals toward balance</a:t>
            </a:r>
          </a:p>
          <a:p>
            <a:pPr lvl="1"/>
            <a:r>
              <a:rPr lang="en-US" dirty="0" smtClean="0"/>
              <a:t>Over time can lead to expanding the Window of Tolerance</a:t>
            </a:r>
          </a:p>
          <a:p>
            <a:pPr lvl="1"/>
            <a:r>
              <a:rPr lang="en-US" dirty="0" smtClean="0"/>
              <a:t>Use of </a:t>
            </a:r>
            <a:r>
              <a:rPr lang="en-US" dirty="0" err="1" smtClean="0"/>
              <a:t>repitition</a:t>
            </a:r>
            <a:r>
              <a:rPr lang="en-US" dirty="0" smtClean="0"/>
              <a:t> and rhythm aids with co-regulation and a sense of attunement</a:t>
            </a:r>
          </a:p>
          <a:p>
            <a:pPr lvl="1"/>
            <a:endParaRPr lang="en-US" dirty="0" smtClean="0"/>
          </a:p>
          <a:p>
            <a:pPr lvl="1"/>
            <a:endParaRPr lang="en-US" dirty="0" smtClean="0"/>
          </a:p>
          <a:p>
            <a:pPr lvl="1">
              <a:buNone/>
            </a:pPr>
            <a:r>
              <a:rPr lang="en-US" dirty="0" smtClean="0"/>
              <a:t>	</a:t>
            </a:r>
          </a:p>
          <a:p>
            <a:pPr lvl="2"/>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Foundations of SMART</a:t>
            </a:r>
            <a:endParaRPr lang="en-US" dirty="0"/>
          </a:p>
        </p:txBody>
      </p:sp>
      <p:sp>
        <p:nvSpPr>
          <p:cNvPr id="3" name="Content Placeholder 2"/>
          <p:cNvSpPr>
            <a:spLocks noGrp="1"/>
          </p:cNvSpPr>
          <p:nvPr>
            <p:ph idx="1"/>
          </p:nvPr>
        </p:nvSpPr>
        <p:spPr/>
        <p:txBody>
          <a:bodyPr/>
          <a:lstStyle/>
          <a:p>
            <a:r>
              <a:rPr lang="en-US" dirty="0" smtClean="0"/>
              <a:t>Vestibular System</a:t>
            </a:r>
          </a:p>
          <a:p>
            <a:pPr lvl="1"/>
            <a:r>
              <a:rPr lang="en-US" dirty="0" smtClean="0"/>
              <a:t>Located in the inner ear</a:t>
            </a:r>
          </a:p>
          <a:p>
            <a:pPr lvl="1"/>
            <a:r>
              <a:rPr lang="en-US" dirty="0" smtClean="0"/>
              <a:t>Made up of three sets of semicircular canals and two gravity and linear movement receptors</a:t>
            </a:r>
          </a:p>
          <a:p>
            <a:pPr lvl="1"/>
            <a:r>
              <a:rPr lang="en-US" dirty="0" smtClean="0"/>
              <a:t>Influences balance reaction</a:t>
            </a:r>
          </a:p>
          <a:p>
            <a:pPr lvl="1"/>
            <a:r>
              <a:rPr lang="en-US" dirty="0" smtClean="0"/>
              <a:t>Influences communication between left and right brain</a:t>
            </a:r>
          </a:p>
          <a:p>
            <a:pPr lvl="1"/>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Foundations of SMART</a:t>
            </a:r>
            <a:endParaRPr lang="en-US" dirty="0"/>
          </a:p>
        </p:txBody>
      </p:sp>
      <p:sp>
        <p:nvSpPr>
          <p:cNvPr id="3" name="Content Placeholder 2"/>
          <p:cNvSpPr>
            <a:spLocks noGrp="1"/>
          </p:cNvSpPr>
          <p:nvPr>
            <p:ph idx="1"/>
          </p:nvPr>
        </p:nvSpPr>
        <p:spPr/>
        <p:txBody>
          <a:bodyPr/>
          <a:lstStyle/>
          <a:p>
            <a:r>
              <a:rPr lang="en-US" dirty="0" smtClean="0"/>
              <a:t>Vestibular Input for Arousal Regulation</a:t>
            </a:r>
          </a:p>
          <a:p>
            <a:pPr lvl="1"/>
            <a:r>
              <a:rPr lang="en-US" dirty="0" smtClean="0"/>
              <a:t>Slower movements can be very calming</a:t>
            </a:r>
          </a:p>
          <a:p>
            <a:pPr lvl="1"/>
            <a:r>
              <a:rPr lang="en-US" dirty="0" smtClean="0"/>
              <a:t>Faster movements with rapid starts can be activating</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Foundations of SMART</a:t>
            </a:r>
            <a:endParaRPr lang="en-US" dirty="0"/>
          </a:p>
        </p:txBody>
      </p:sp>
      <p:sp>
        <p:nvSpPr>
          <p:cNvPr id="3" name="Content Placeholder 2"/>
          <p:cNvSpPr>
            <a:spLocks noGrp="1"/>
          </p:cNvSpPr>
          <p:nvPr>
            <p:ph idx="1"/>
          </p:nvPr>
        </p:nvSpPr>
        <p:spPr/>
        <p:txBody>
          <a:bodyPr/>
          <a:lstStyle/>
          <a:p>
            <a:r>
              <a:rPr lang="en-US" dirty="0" smtClean="0"/>
              <a:t>Tactile System</a:t>
            </a:r>
          </a:p>
          <a:p>
            <a:pPr lvl="1"/>
            <a:r>
              <a:rPr lang="en-US" dirty="0" smtClean="0"/>
              <a:t>Made up of two pathways</a:t>
            </a:r>
          </a:p>
          <a:p>
            <a:pPr lvl="1"/>
            <a:r>
              <a:rPr lang="en-US" dirty="0" smtClean="0"/>
              <a:t>One for protection: carrying things, pain, light touch, temperature</a:t>
            </a:r>
          </a:p>
          <a:p>
            <a:pPr lvl="1"/>
            <a:r>
              <a:rPr lang="en-US" dirty="0" smtClean="0"/>
              <a:t>One for perceptual awareness: spatial, vibratory and temporal </a:t>
            </a:r>
            <a:r>
              <a:rPr lang="en-US" dirty="0" err="1" smtClean="0"/>
              <a:t>awarness</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Basics</a:t>
            </a:r>
            <a:endParaRPr lang="en-US" dirty="0"/>
          </a:p>
        </p:txBody>
      </p:sp>
      <p:sp>
        <p:nvSpPr>
          <p:cNvPr id="3" name="Content Placeholder 2"/>
          <p:cNvSpPr>
            <a:spLocks noGrp="1"/>
          </p:cNvSpPr>
          <p:nvPr>
            <p:ph idx="1"/>
          </p:nvPr>
        </p:nvSpPr>
        <p:spPr>
          <a:xfrm>
            <a:off x="304800" y="1752600"/>
            <a:ext cx="8077200" cy="4572000"/>
          </a:xfrm>
        </p:spPr>
        <p:txBody>
          <a:bodyPr>
            <a:normAutofit fontScale="92500"/>
          </a:bodyPr>
          <a:lstStyle/>
          <a:p>
            <a:pPr>
              <a:buNone/>
            </a:pPr>
            <a:endParaRPr lang="en-US" sz="1200" dirty="0" smtClean="0"/>
          </a:p>
          <a:p>
            <a:r>
              <a:rPr lang="en-US" dirty="0" smtClean="0"/>
              <a:t>Three brain parts to consider:</a:t>
            </a:r>
          </a:p>
          <a:p>
            <a:pPr lvl="1"/>
            <a:r>
              <a:rPr lang="en-US" dirty="0" smtClean="0"/>
              <a:t>Brain Stem: Primitive functions of the brain such as sleep, crying, elimination, and attachment</a:t>
            </a:r>
          </a:p>
          <a:p>
            <a:pPr lvl="1"/>
            <a:endParaRPr lang="en-US" dirty="0" smtClean="0"/>
          </a:p>
          <a:p>
            <a:pPr lvl="1"/>
            <a:r>
              <a:rPr lang="en-US" dirty="0" smtClean="0"/>
              <a:t>Limbic System: Includes the amygdala, hippocampus, hypothalamus, and thalamus; senses danger, emotional and perceptual hub</a:t>
            </a:r>
          </a:p>
          <a:p>
            <a:pPr lvl="1"/>
            <a:endParaRPr lang="en-US" dirty="0" smtClean="0"/>
          </a:p>
          <a:p>
            <a:pPr lvl="1"/>
            <a:r>
              <a:rPr lang="en-US" dirty="0" smtClean="0"/>
              <a:t>Prefrontal Cortex: Rational area of brain; executive functions such as impulse control, reasoning, sense of time, memory processing, ability to plan, and selective attention </a:t>
            </a:r>
            <a:endParaRPr lang="en-US" dirty="0"/>
          </a:p>
        </p:txBody>
      </p:sp>
    </p:spTree>
    <p:extLst>
      <p:ext uri="{BB962C8B-B14F-4D97-AF65-F5344CB8AC3E}">
        <p14:creationId xmlns:p14="http://schemas.microsoft.com/office/powerpoint/2010/main" xmlns="" val="39911310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Foundations of SMART</a:t>
            </a:r>
            <a:endParaRPr lang="en-US" dirty="0"/>
          </a:p>
        </p:txBody>
      </p:sp>
      <p:sp>
        <p:nvSpPr>
          <p:cNvPr id="3" name="Content Placeholder 2"/>
          <p:cNvSpPr>
            <a:spLocks noGrp="1"/>
          </p:cNvSpPr>
          <p:nvPr>
            <p:ph idx="1"/>
          </p:nvPr>
        </p:nvSpPr>
        <p:spPr/>
        <p:txBody>
          <a:bodyPr/>
          <a:lstStyle/>
          <a:p>
            <a:r>
              <a:rPr lang="en-US" dirty="0" smtClean="0"/>
              <a:t>Tactile Input for Arousal Regulation</a:t>
            </a:r>
          </a:p>
          <a:p>
            <a:pPr lvl="1"/>
            <a:r>
              <a:rPr lang="en-US" dirty="0" smtClean="0"/>
              <a:t>Deep pressure- “’closes the gate’ on painful input” (SMART Manual)</a:t>
            </a:r>
          </a:p>
          <a:p>
            <a:pPr lvl="1"/>
            <a:r>
              <a:rPr lang="en-US" dirty="0" smtClean="0"/>
              <a:t>Light touch- is often activating</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229600" cy="1277112"/>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Tools of Regulation</a:t>
            </a:r>
            <a:br>
              <a:rPr lang="en-US" dirty="0" smtClean="0"/>
            </a:br>
            <a:endParaRPr lang="en-US" dirty="0"/>
          </a:p>
        </p:txBody>
      </p:sp>
      <p:sp>
        <p:nvSpPr>
          <p:cNvPr id="3" name="Content Placeholder 2"/>
          <p:cNvSpPr>
            <a:spLocks noGrp="1"/>
          </p:cNvSpPr>
          <p:nvPr>
            <p:ph idx="1"/>
          </p:nvPr>
        </p:nvSpPr>
        <p:spPr>
          <a:xfrm>
            <a:off x="533400" y="1981200"/>
            <a:ext cx="8229600" cy="3916363"/>
          </a:xfrm>
        </p:spPr>
        <p:txBody>
          <a:bodyPr/>
          <a:lstStyle/>
          <a:p>
            <a:r>
              <a:rPr lang="en-US" dirty="0" smtClean="0"/>
              <a:t>Therapist</a:t>
            </a:r>
          </a:p>
          <a:p>
            <a:pPr lvl="1"/>
            <a:r>
              <a:rPr lang="en-US" dirty="0" smtClean="0"/>
              <a:t>Attunement</a:t>
            </a:r>
          </a:p>
          <a:p>
            <a:pPr lvl="1"/>
            <a:r>
              <a:rPr lang="en-US" dirty="0" smtClean="0"/>
              <a:t>Tracking</a:t>
            </a:r>
          </a:p>
          <a:p>
            <a:pPr lvl="1"/>
            <a:r>
              <a:rPr lang="en-US" dirty="0" smtClean="0"/>
              <a:t>The Art of Making Contact</a:t>
            </a:r>
          </a:p>
          <a:p>
            <a:pPr lvl="1"/>
            <a:r>
              <a:rPr lang="en-US" dirty="0" smtClean="0"/>
              <a:t>Therapist as Co-Regulator</a:t>
            </a:r>
          </a:p>
          <a:p>
            <a:pPr lvl="1"/>
            <a:r>
              <a:rPr lang="en-US" dirty="0" smtClean="0"/>
              <a:t>Mindfulness and Self Regulation</a:t>
            </a:r>
          </a:p>
          <a:p>
            <a:pPr lvl="1"/>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Tools of Regulation</a:t>
            </a:r>
            <a:endParaRPr lang="en-US" dirty="0"/>
          </a:p>
        </p:txBody>
      </p:sp>
      <p:sp>
        <p:nvSpPr>
          <p:cNvPr id="3" name="Content Placeholder 2"/>
          <p:cNvSpPr>
            <a:spLocks noGrp="1"/>
          </p:cNvSpPr>
          <p:nvPr>
            <p:ph idx="1"/>
          </p:nvPr>
        </p:nvSpPr>
        <p:spPr/>
        <p:txBody>
          <a:bodyPr>
            <a:normAutofit/>
          </a:bodyPr>
          <a:lstStyle/>
          <a:p>
            <a:r>
              <a:rPr lang="en-US" dirty="0" smtClean="0"/>
              <a:t>Sensory Integration</a:t>
            </a:r>
          </a:p>
          <a:p>
            <a:pPr lvl="1"/>
            <a:r>
              <a:rPr lang="en-US" dirty="0" smtClean="0"/>
              <a:t>Tactile Opportunities</a:t>
            </a:r>
          </a:p>
          <a:p>
            <a:pPr lvl="1"/>
            <a:r>
              <a:rPr lang="en-US" dirty="0" err="1" smtClean="0"/>
              <a:t>Proprioceptive</a:t>
            </a:r>
            <a:r>
              <a:rPr lang="en-US" dirty="0" smtClean="0"/>
              <a:t> Opportunities</a:t>
            </a:r>
          </a:p>
          <a:p>
            <a:pPr lvl="1"/>
            <a:r>
              <a:rPr lang="en-US" dirty="0" smtClean="0"/>
              <a:t>Vestibular Opportunities</a:t>
            </a:r>
          </a:p>
          <a:p>
            <a:pPr lvl="1"/>
            <a:r>
              <a:rPr lang="en-US" dirty="0" smtClean="0"/>
              <a:t>Sensory Satiation</a:t>
            </a:r>
          </a:p>
          <a:p>
            <a:pPr lvl="1"/>
            <a:r>
              <a:rPr lang="en-US" dirty="0" smtClean="0"/>
              <a:t>Combining Inputs</a:t>
            </a:r>
          </a:p>
          <a:p>
            <a:pPr lvl="1"/>
            <a:r>
              <a:rPr lang="en-US" dirty="0" smtClean="0"/>
              <a:t>Varying Intensity, Duration and Frequency</a:t>
            </a:r>
          </a:p>
          <a:p>
            <a:pPr lvl="1"/>
            <a:r>
              <a:rPr lang="en-US" dirty="0" err="1" smtClean="0"/>
              <a:t>Rhythmicity</a:t>
            </a:r>
            <a:endParaRPr lang="en-US" dirty="0" smtClean="0"/>
          </a:p>
          <a:p>
            <a:pPr lvl="1"/>
            <a:r>
              <a:rPr lang="en-US" dirty="0" smtClean="0"/>
              <a:t>Safe Space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jpersing\AppData\Local\Microsoft\Windows\Temporary Internet Files\Content.IE5\OAXD1M91\MC910215897[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Assessment and Treatment</a:t>
            </a:r>
            <a:endParaRPr lang="en-US" dirty="0"/>
          </a:p>
        </p:txBody>
      </p:sp>
      <p:sp>
        <p:nvSpPr>
          <p:cNvPr id="5" name="Content Placeholder 4"/>
          <p:cNvSpPr>
            <a:spLocks noGrp="1"/>
          </p:cNvSpPr>
          <p:nvPr>
            <p:ph idx="1"/>
          </p:nvPr>
        </p:nvSpPr>
        <p:spPr/>
        <p:txBody>
          <a:bodyPr/>
          <a:lstStyle/>
          <a:p>
            <a:r>
              <a:rPr lang="en-US" dirty="0" smtClean="0"/>
              <a:t>The focus is to assist client’s in establishing safety through arousal regulation. </a:t>
            </a:r>
          </a:p>
          <a:p>
            <a:r>
              <a:rPr lang="en-US" dirty="0" smtClean="0"/>
              <a:t>Through the use of the equipment , assist clients in recognized what the input does for them.</a:t>
            </a:r>
          </a:p>
          <a:p>
            <a:r>
              <a:rPr lang="en-US" dirty="0" smtClean="0"/>
              <a:t>Co-regulation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and Treatment</a:t>
            </a:r>
            <a:endParaRPr lang="en-US" dirty="0"/>
          </a:p>
        </p:txBody>
      </p:sp>
      <p:sp>
        <p:nvSpPr>
          <p:cNvPr id="3" name="Content Placeholder 2"/>
          <p:cNvSpPr>
            <a:spLocks noGrp="1"/>
          </p:cNvSpPr>
          <p:nvPr>
            <p:ph idx="1"/>
          </p:nvPr>
        </p:nvSpPr>
        <p:spPr/>
        <p:txBody>
          <a:bodyPr/>
          <a:lstStyle/>
          <a:p>
            <a:r>
              <a:rPr lang="en-US" dirty="0" smtClean="0"/>
              <a:t>Trauma processing occurs in a variety of ways in the SMART room. </a:t>
            </a:r>
          </a:p>
          <a:p>
            <a:r>
              <a:rPr lang="en-US" dirty="0" smtClean="0"/>
              <a:t>Non-verbal forms of expression:</a:t>
            </a:r>
          </a:p>
          <a:p>
            <a:pPr lvl="1"/>
            <a:r>
              <a:rPr lang="en-US" dirty="0" smtClean="0"/>
              <a:t>Action</a:t>
            </a:r>
          </a:p>
          <a:p>
            <a:pPr lvl="1"/>
            <a:r>
              <a:rPr lang="en-US" dirty="0" smtClean="0"/>
              <a:t>Posture</a:t>
            </a:r>
          </a:p>
          <a:p>
            <a:pPr lvl="1"/>
            <a:r>
              <a:rPr lang="en-US" dirty="0" err="1" smtClean="0"/>
              <a:t>Emobodied</a:t>
            </a:r>
            <a:r>
              <a:rPr lang="en-US" dirty="0" smtClean="0"/>
              <a:t> Dramatic Play</a:t>
            </a:r>
          </a:p>
          <a:p>
            <a:pPr lvl="1"/>
            <a:r>
              <a:rPr lang="en-US" dirty="0" smtClean="0"/>
              <a:t>Relational Reenactments</a:t>
            </a:r>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and Treatment</a:t>
            </a:r>
            <a:endParaRPr lang="en-US" dirty="0"/>
          </a:p>
        </p:txBody>
      </p:sp>
      <p:sp>
        <p:nvSpPr>
          <p:cNvPr id="3" name="Content Placeholder 2"/>
          <p:cNvSpPr>
            <a:spLocks noGrp="1"/>
          </p:cNvSpPr>
          <p:nvPr>
            <p:ph idx="1"/>
          </p:nvPr>
        </p:nvSpPr>
        <p:spPr/>
        <p:txBody>
          <a:bodyPr/>
          <a:lstStyle/>
          <a:p>
            <a:r>
              <a:rPr lang="en-US" dirty="0" smtClean="0"/>
              <a:t>Verbal Forms of Traumatic Expression</a:t>
            </a:r>
          </a:p>
          <a:p>
            <a:pPr lvl="1"/>
            <a:r>
              <a:rPr lang="en-US" dirty="0" smtClean="0"/>
              <a:t>Memory</a:t>
            </a:r>
          </a:p>
          <a:p>
            <a:pPr lvl="1"/>
            <a:r>
              <a:rPr lang="en-US" dirty="0" smtClean="0"/>
              <a:t>Displaced Topic</a:t>
            </a:r>
          </a:p>
          <a:p>
            <a:pPr lvl="1"/>
            <a:r>
              <a:rPr lang="en-US" dirty="0" smtClean="0"/>
              <a:t>Dream</a:t>
            </a:r>
          </a:p>
          <a:p>
            <a:pPr lvl="1"/>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Exploring the Equipment</a:t>
            </a:r>
            <a:endParaRPr lang="en-US" dirty="0"/>
          </a:p>
        </p:txBody>
      </p:sp>
      <p:sp>
        <p:nvSpPr>
          <p:cNvPr id="3" name="Content Placeholder 2"/>
          <p:cNvSpPr>
            <a:spLocks noGrp="1"/>
          </p:cNvSpPr>
          <p:nvPr>
            <p:ph idx="1"/>
          </p:nvPr>
        </p:nvSpPr>
        <p:spPr/>
        <p:txBody>
          <a:bodyPr/>
          <a:lstStyle/>
          <a:p>
            <a:r>
              <a:rPr lang="en-US" dirty="0" smtClean="0"/>
              <a:t>Role play</a:t>
            </a:r>
          </a:p>
          <a:p>
            <a:pPr lvl="1"/>
            <a:r>
              <a:rPr lang="en-US" dirty="0" smtClean="0"/>
              <a:t>Attunement</a:t>
            </a:r>
          </a:p>
          <a:p>
            <a:pPr lvl="1"/>
            <a:r>
              <a:rPr lang="en-US" dirty="0" smtClean="0"/>
              <a:t>Making contact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762000"/>
            <a:ext cx="8229600" cy="3048000"/>
          </a:xfrm>
        </p:spPr>
        <p:txBody>
          <a:bodyPr>
            <a:normAutofit/>
          </a:bodyPr>
          <a:lstStyle/>
          <a:p>
            <a:pPr algn="ctr"/>
            <a:r>
              <a:rPr lang="en-US" sz="6600" dirty="0" smtClean="0"/>
              <a:t/>
            </a:r>
            <a:br>
              <a:rPr lang="en-US" sz="6600" dirty="0" smtClean="0"/>
            </a:br>
            <a:r>
              <a:rPr lang="en-US" sz="6600" dirty="0" smtClean="0"/>
              <a:t>Giraffes Can’t Dance</a:t>
            </a:r>
            <a:endParaRPr lang="en-US" sz="6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Thank you!!!!</a:t>
            </a:r>
            <a:endParaRPr lang="en-US" dirty="0"/>
          </a:p>
        </p:txBody>
      </p:sp>
      <p:sp>
        <p:nvSpPr>
          <p:cNvPr id="3" name="Subtitle 2"/>
          <p:cNvSpPr>
            <a:spLocks noGrp="1"/>
          </p:cNvSpPr>
          <p:nvPr>
            <p:ph type="subTitle" idx="1"/>
          </p:nvPr>
        </p:nvSpPr>
        <p:spPr/>
        <p:txBody>
          <a:bodyPr/>
          <a:lstStyle/>
          <a:p>
            <a:pPr algn="ctr"/>
            <a:r>
              <a:rPr lang="en-US" dirty="0" smtClean="0"/>
              <a:t>Joyce Persing, LCSW-C</a:t>
            </a:r>
          </a:p>
          <a:p>
            <a:r>
              <a:rPr lang="en-US" dirty="0" smtClean="0"/>
              <a:t>Upper Bay Counseling &amp;  Support Services</a:t>
            </a:r>
          </a:p>
          <a:p>
            <a:pPr algn="ctr"/>
            <a:r>
              <a:rPr lang="en-US" dirty="0" smtClean="0"/>
              <a:t>jpersing@upperbay.org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Basics (cont.)</a:t>
            </a:r>
            <a:endParaRPr lang="en-US" dirty="0"/>
          </a:p>
        </p:txBody>
      </p:sp>
      <p:sp>
        <p:nvSpPr>
          <p:cNvPr id="3" name="Content Placeholder 2"/>
          <p:cNvSpPr>
            <a:spLocks noGrp="1"/>
          </p:cNvSpPr>
          <p:nvPr>
            <p:ph idx="1"/>
          </p:nvPr>
        </p:nvSpPr>
        <p:spPr/>
        <p:txBody>
          <a:bodyPr/>
          <a:lstStyle/>
          <a:p>
            <a:r>
              <a:rPr lang="en-US" dirty="0" smtClean="0"/>
              <a:t>Consider the brain as being composed of three levels, the thinking, feeling, and doing brains.</a:t>
            </a:r>
            <a:endParaRPr lang="en-US" dirty="0"/>
          </a:p>
        </p:txBody>
      </p:sp>
      <p:sp>
        <p:nvSpPr>
          <p:cNvPr id="4" name="Oval 3"/>
          <p:cNvSpPr/>
          <p:nvPr/>
        </p:nvSpPr>
        <p:spPr>
          <a:xfrm>
            <a:off x="1066800" y="2895600"/>
            <a:ext cx="6477000" cy="3200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rot="5400000">
            <a:off x="1524000" y="4495800"/>
            <a:ext cx="289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191000" y="4495800"/>
            <a:ext cx="289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524000" y="4114800"/>
            <a:ext cx="1143000" cy="646331"/>
          </a:xfrm>
          <a:prstGeom prst="rect">
            <a:avLst/>
          </a:prstGeom>
          <a:noFill/>
        </p:spPr>
        <p:txBody>
          <a:bodyPr wrap="square" rtlCol="0">
            <a:spAutoFit/>
          </a:bodyPr>
          <a:lstStyle/>
          <a:p>
            <a:pPr algn="ctr"/>
            <a:r>
              <a:rPr lang="en-US" dirty="0" smtClean="0"/>
              <a:t>Doing Brain</a:t>
            </a:r>
            <a:endParaRPr lang="en-US" dirty="0"/>
          </a:p>
        </p:txBody>
      </p:sp>
      <p:sp>
        <p:nvSpPr>
          <p:cNvPr id="13" name="TextBox 12"/>
          <p:cNvSpPr txBox="1"/>
          <p:nvPr/>
        </p:nvSpPr>
        <p:spPr>
          <a:xfrm>
            <a:off x="3810000" y="4114800"/>
            <a:ext cx="1143000" cy="646331"/>
          </a:xfrm>
          <a:prstGeom prst="rect">
            <a:avLst/>
          </a:prstGeom>
          <a:noFill/>
        </p:spPr>
        <p:txBody>
          <a:bodyPr wrap="square" rtlCol="0">
            <a:spAutoFit/>
          </a:bodyPr>
          <a:lstStyle/>
          <a:p>
            <a:pPr algn="ctr"/>
            <a:r>
              <a:rPr lang="en-US" dirty="0" smtClean="0"/>
              <a:t>Feeling Brain</a:t>
            </a:r>
            <a:endParaRPr lang="en-US" dirty="0"/>
          </a:p>
        </p:txBody>
      </p:sp>
      <p:sp>
        <p:nvSpPr>
          <p:cNvPr id="14" name="TextBox 13"/>
          <p:cNvSpPr txBox="1"/>
          <p:nvPr/>
        </p:nvSpPr>
        <p:spPr>
          <a:xfrm>
            <a:off x="6019800" y="4191000"/>
            <a:ext cx="1219200" cy="646331"/>
          </a:xfrm>
          <a:prstGeom prst="rect">
            <a:avLst/>
          </a:prstGeom>
          <a:noFill/>
        </p:spPr>
        <p:txBody>
          <a:bodyPr wrap="square" rtlCol="0">
            <a:spAutoFit/>
          </a:bodyPr>
          <a:lstStyle/>
          <a:p>
            <a:pPr algn="ctr"/>
            <a:r>
              <a:rPr lang="en-US" dirty="0" smtClean="0"/>
              <a:t>Thinking Brain</a:t>
            </a:r>
            <a:endParaRPr lang="en-US" dirty="0"/>
          </a:p>
        </p:txBody>
      </p:sp>
    </p:spTree>
    <p:extLst>
      <p:ext uri="{BB962C8B-B14F-4D97-AF65-F5344CB8AC3E}">
        <p14:creationId xmlns:p14="http://schemas.microsoft.com/office/powerpoint/2010/main" xmlns="" val="33948950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Bibliography</a:t>
            </a:r>
            <a:endParaRPr lang="en-US" i="1" dirty="0"/>
          </a:p>
        </p:txBody>
      </p:sp>
      <p:sp>
        <p:nvSpPr>
          <p:cNvPr id="3" name="Content Placeholder 2"/>
          <p:cNvSpPr>
            <a:spLocks noGrp="1"/>
          </p:cNvSpPr>
          <p:nvPr>
            <p:ph sz="quarter" idx="1"/>
          </p:nvPr>
        </p:nvSpPr>
        <p:spPr/>
        <p:txBody>
          <a:bodyPr>
            <a:normAutofit fontScale="92500" lnSpcReduction="20000"/>
          </a:bodyPr>
          <a:lstStyle/>
          <a:p>
            <a:r>
              <a:rPr lang="en-US" dirty="0" smtClean="0"/>
              <a:t>The information on trauma and SMART was from the following sources:</a:t>
            </a:r>
          </a:p>
          <a:p>
            <a:pPr lvl="1"/>
            <a:r>
              <a:rPr lang="en-US" i="1" dirty="0" smtClean="0"/>
              <a:t>Lisa Ferentz, Certificate Program in Advanced Trauma Treatment, The Institute for Advanced Psychotherapy Training and Education, Inc., 2010</a:t>
            </a:r>
          </a:p>
          <a:p>
            <a:pPr lvl="1"/>
            <a:endParaRPr lang="en-US" dirty="0" smtClean="0"/>
          </a:p>
          <a:p>
            <a:pPr lvl="1"/>
            <a:r>
              <a:rPr lang="en-US" i="1" dirty="0" smtClean="0"/>
              <a:t>Elizabeth Warner &amp; Dan Williams, Intensive SMART Training for Upper Bay Counseling and Support Services, Inc., The Trauma Center at JRI, 2010</a:t>
            </a:r>
          </a:p>
          <a:p>
            <a:pPr lvl="1"/>
            <a:endParaRPr lang="en-US" i="1" dirty="0" smtClean="0"/>
          </a:p>
          <a:p>
            <a:pPr lvl="1"/>
            <a:r>
              <a:rPr lang="en-US" i="1" dirty="0" smtClean="0"/>
              <a:t>SMART Manual v. 1, Trauma Center at JRI, 2011</a:t>
            </a:r>
          </a:p>
          <a:p>
            <a:pPr lvl="1"/>
            <a:endParaRPr lang="en-US" i="1" dirty="0" smtClean="0"/>
          </a:p>
          <a:p>
            <a:pPr lvl="1"/>
            <a:r>
              <a:rPr lang="en-US" i="1" dirty="0" smtClean="0"/>
              <a:t>Muller, Robert T., Trauma and the Avoidant Client: Attachment Based Strategies for Healing, </a:t>
            </a:r>
            <a:r>
              <a:rPr lang="en-US" i="1" dirty="0" err="1" smtClean="0"/>
              <a:t>NewYork</a:t>
            </a:r>
            <a:r>
              <a:rPr lang="en-US" i="1" dirty="0" smtClean="0"/>
              <a:t> 2012</a:t>
            </a:r>
          </a:p>
          <a:p>
            <a:pPr lvl="1"/>
            <a:endParaRPr lang="en-US" i="1"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 and the Brain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Trauma survivors experience the world through the feeling brain, or the limbic system, and lack the ability to process events through the prefrontal cortex.  Below is the path for information processing in the traumatized brain: </a:t>
            </a:r>
          </a:p>
          <a:p>
            <a:pPr algn="ctr">
              <a:buNone/>
            </a:pPr>
            <a:r>
              <a:rPr lang="en-US" dirty="0" smtClean="0"/>
              <a:t>Sensory Information</a:t>
            </a:r>
          </a:p>
          <a:p>
            <a:pPr algn="ctr">
              <a:buNone/>
            </a:pPr>
            <a:r>
              <a:rPr lang="en-US" dirty="0" smtClean="0">
                <a:cs typeface="Times New Roman"/>
              </a:rPr>
              <a:t>↓ </a:t>
            </a:r>
          </a:p>
          <a:p>
            <a:pPr algn="ctr">
              <a:buNone/>
            </a:pPr>
            <a:r>
              <a:rPr lang="en-US" dirty="0" smtClean="0">
                <a:cs typeface="Times New Roman"/>
              </a:rPr>
              <a:t>Thalamus </a:t>
            </a:r>
          </a:p>
          <a:p>
            <a:pPr algn="ctr">
              <a:buNone/>
            </a:pPr>
            <a:r>
              <a:rPr lang="en-US" dirty="0" smtClean="0">
                <a:cs typeface="Times New Roman"/>
              </a:rPr>
              <a:t>↓</a:t>
            </a:r>
            <a:endParaRPr lang="en-US" dirty="0" smtClean="0"/>
          </a:p>
          <a:p>
            <a:pPr algn="ctr">
              <a:buNone/>
            </a:pPr>
            <a:r>
              <a:rPr lang="en-US" dirty="0" err="1" smtClean="0"/>
              <a:t>Amygdala</a:t>
            </a:r>
            <a:endParaRPr lang="en-US" dirty="0" smtClean="0"/>
          </a:p>
          <a:p>
            <a:pPr algn="ctr">
              <a:buNone/>
            </a:pPr>
            <a:r>
              <a:rPr lang="en-US" dirty="0" smtClean="0"/>
              <a:t>(This is the brain’s warning system where emotional meaning is assigned to the experience.  However, when one is continually in fight or flight, the “smoke alarm” is repeatedly sounded, even when there is no real threat.  Hormones (</a:t>
            </a:r>
            <a:r>
              <a:rPr lang="en-US" dirty="0" err="1" smtClean="0"/>
              <a:t>noradrenaline</a:t>
            </a:r>
            <a:r>
              <a:rPr lang="en-US" dirty="0" smtClean="0"/>
              <a:t> and adrenaline) are then repeatedly released and cause damage to the hippocampus.)</a:t>
            </a:r>
          </a:p>
          <a:p>
            <a:pPr algn="ctr">
              <a:buNone/>
            </a:pPr>
            <a:r>
              <a:rPr lang="en-US" dirty="0" smtClean="0">
                <a:cs typeface="Times New Roman"/>
              </a:rPr>
              <a:t>↓</a:t>
            </a:r>
            <a:endParaRPr lang="en-US" dirty="0" smtClean="0"/>
          </a:p>
          <a:p>
            <a:pPr algn="ctr">
              <a:buNone/>
            </a:pPr>
            <a:r>
              <a:rPr lang="en-US" dirty="0" smtClean="0"/>
              <a:t>Hippocampus</a:t>
            </a:r>
          </a:p>
          <a:p>
            <a:pPr algn="ctr">
              <a:buNone/>
            </a:pPr>
            <a:r>
              <a:rPr lang="en-US" dirty="0" smtClean="0"/>
              <a:t>(Once damaged, the hippocampus cannot give a sense of time to the event and the individual thus feels as if the event is still occurring.  Information also cannot be properly sent to the prefrontal cortex.)</a:t>
            </a:r>
          </a:p>
          <a:p>
            <a:pPr algn="ctr">
              <a:buNone/>
            </a:pPr>
            <a:r>
              <a:rPr lang="en-US" dirty="0" smtClean="0">
                <a:cs typeface="Times New Roman"/>
              </a:rPr>
              <a:t>↓</a:t>
            </a:r>
            <a:endParaRPr lang="en-US" dirty="0" smtClean="0"/>
          </a:p>
          <a:p>
            <a:pPr algn="ctr">
              <a:buNone/>
            </a:pPr>
            <a:r>
              <a:rPr lang="en-US" dirty="0" smtClean="0"/>
              <a:t>Prefrontal Cortex</a:t>
            </a:r>
          </a:p>
          <a:p>
            <a:pPr algn="ctr">
              <a:buNone/>
            </a:pPr>
            <a:r>
              <a:rPr lang="en-US" dirty="0" smtClean="0"/>
              <a:t>(Without reaching this area, the information cannot be processed with rational thought.)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Domains affected by Trauma</a:t>
            </a:r>
            <a:endParaRPr lang="en-US" dirty="0"/>
          </a:p>
        </p:txBody>
      </p:sp>
      <p:sp>
        <p:nvSpPr>
          <p:cNvPr id="3" name="Content Placeholder 2"/>
          <p:cNvSpPr>
            <a:spLocks noGrp="1"/>
          </p:cNvSpPr>
          <p:nvPr>
            <p:ph idx="1"/>
          </p:nvPr>
        </p:nvSpPr>
        <p:spPr/>
        <p:txBody>
          <a:bodyPr/>
          <a:lstStyle/>
          <a:p>
            <a:r>
              <a:rPr lang="en-US" dirty="0" smtClean="0"/>
              <a:t>Attachment</a:t>
            </a:r>
          </a:p>
          <a:p>
            <a:r>
              <a:rPr lang="en-US" dirty="0" smtClean="0"/>
              <a:t>Biology</a:t>
            </a:r>
          </a:p>
          <a:p>
            <a:r>
              <a:rPr lang="en-US" dirty="0" err="1" smtClean="0"/>
              <a:t>Afffect</a:t>
            </a:r>
            <a:r>
              <a:rPr lang="en-US" dirty="0" smtClean="0"/>
              <a:t> regulation</a:t>
            </a:r>
          </a:p>
          <a:p>
            <a:r>
              <a:rPr lang="en-US" dirty="0" smtClean="0"/>
              <a:t>Dissociation</a:t>
            </a:r>
          </a:p>
          <a:p>
            <a:r>
              <a:rPr lang="en-US" dirty="0" smtClean="0"/>
              <a:t>Behavioral Control</a:t>
            </a:r>
          </a:p>
          <a:p>
            <a:r>
              <a:rPr lang="en-US" dirty="0" smtClean="0"/>
              <a:t>Cognition </a:t>
            </a:r>
          </a:p>
          <a:p>
            <a:r>
              <a:rPr lang="en-US" dirty="0" smtClean="0"/>
              <a:t>Self Concept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8755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Domains Affected by Trauma </a:t>
            </a:r>
            <a:r>
              <a:rPr lang="en-US" sz="1300" i="1" dirty="0"/>
              <a:t>Liz Warner &amp; Dan Williams, 2010</a:t>
            </a:r>
            <a:r>
              <a:rPr lang="en-US" dirty="0" smtClean="0"/>
              <a:t/>
            </a:r>
            <a:br>
              <a:rPr lang="en-US" dirty="0" smtClean="0"/>
            </a:br>
            <a:r>
              <a:rPr lang="en-US" dirty="0" smtClean="0"/>
              <a:t>                                                                                                           </a:t>
            </a:r>
            <a:r>
              <a:rPr lang="en-US" i="1" dirty="0" smtClean="0"/>
              <a:t/>
            </a:r>
            <a:br>
              <a:rPr lang="en-US" i="1" dirty="0" smtClean="0"/>
            </a:br>
            <a:r>
              <a:rPr lang="en-US" i="1" dirty="0" smtClean="0"/>
              <a:t>				</a:t>
            </a:r>
            <a:endParaRPr lang="en-US" sz="1100" i="1" dirty="0"/>
          </a:p>
        </p:txBody>
      </p:sp>
      <p:sp>
        <p:nvSpPr>
          <p:cNvPr id="3" name="Content Placeholder 2"/>
          <p:cNvSpPr>
            <a:spLocks noGrp="1"/>
          </p:cNvSpPr>
          <p:nvPr>
            <p:ph idx="1"/>
          </p:nvPr>
        </p:nvSpPr>
        <p:spPr>
          <a:xfrm>
            <a:off x="457200" y="1524000"/>
            <a:ext cx="7620000" cy="4876800"/>
          </a:xfrm>
        </p:spPr>
        <p:txBody>
          <a:bodyPr>
            <a:normAutofit lnSpcReduction="10000"/>
          </a:bodyPr>
          <a:lstStyle/>
          <a:p>
            <a:pPr lvl="1"/>
            <a:r>
              <a:rPr lang="en-US" dirty="0" smtClean="0"/>
              <a:t>Attachment is the foundation of all areas of </a:t>
            </a:r>
            <a:r>
              <a:rPr lang="en-US" sz="2600" dirty="0" smtClean="0"/>
              <a:t>development</a:t>
            </a:r>
            <a:r>
              <a:rPr lang="en-US" dirty="0" smtClean="0"/>
              <a:t> and impacts an individual’s biology, cognition, perceptions, thoughts, behaviors, interpersonal relationships, etc.</a:t>
            </a:r>
          </a:p>
          <a:p>
            <a:pPr lvl="1"/>
            <a:endParaRPr lang="en-US" dirty="0" smtClean="0"/>
          </a:p>
          <a:p>
            <a:pPr lvl="1"/>
            <a:r>
              <a:rPr lang="en-US" dirty="0" smtClean="0"/>
              <a:t>The impact of trauma on attachment patterns may result in difficulties with boundaries, trust, attuning to others, arousal regulation, etc.</a:t>
            </a:r>
          </a:p>
          <a:p>
            <a:pPr lvl="1"/>
            <a:endParaRPr lang="en-US" dirty="0" smtClean="0"/>
          </a:p>
          <a:p>
            <a:pPr lvl="1"/>
            <a:r>
              <a:rPr lang="en-US" dirty="0" smtClean="0"/>
              <a:t>Arousal regulation is modeled and co-regulated initially by the primary caretaker.  For child trauma survivors, this is often absent and results in distorted forms of regulation (i.e. dissociation).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Domains Affected </a:t>
            </a:r>
            <a:r>
              <a:rPr lang="en-US" dirty="0" err="1" smtClean="0"/>
              <a:t>byTrauma</a:t>
            </a:r>
            <a:r>
              <a:rPr lang="en-US" dirty="0" smtClean="0"/>
              <a:t>:</a:t>
            </a:r>
            <a:br>
              <a:rPr lang="en-US" dirty="0" smtClean="0"/>
            </a:br>
            <a:r>
              <a:rPr lang="en-US" dirty="0" smtClean="0"/>
              <a:t>Attachment</a:t>
            </a:r>
            <a:endParaRPr lang="en-US" dirty="0"/>
          </a:p>
        </p:txBody>
      </p:sp>
      <p:sp>
        <p:nvSpPr>
          <p:cNvPr id="3" name="Content Placeholder 2"/>
          <p:cNvSpPr>
            <a:spLocks noGrp="1"/>
          </p:cNvSpPr>
          <p:nvPr>
            <p:ph idx="1"/>
          </p:nvPr>
        </p:nvSpPr>
        <p:spPr/>
        <p:txBody>
          <a:bodyPr>
            <a:normAutofit/>
          </a:bodyPr>
          <a:lstStyle/>
          <a:p>
            <a:r>
              <a:rPr lang="en-US" dirty="0" smtClean="0"/>
              <a:t>Feelings of uncertainty-General feeling the world is unsafe</a:t>
            </a:r>
          </a:p>
          <a:p>
            <a:r>
              <a:rPr lang="en-US" dirty="0" smtClean="0"/>
              <a:t>Problems with boundaries</a:t>
            </a:r>
          </a:p>
          <a:p>
            <a:r>
              <a:rPr lang="en-US" dirty="0" smtClean="0"/>
              <a:t>Poor boundaries</a:t>
            </a:r>
          </a:p>
          <a:p>
            <a:r>
              <a:rPr lang="en-US" dirty="0" smtClean="0"/>
              <a:t>Social Isolation. </a:t>
            </a:r>
          </a:p>
          <a:p>
            <a:r>
              <a:rPr lang="en-US" dirty="0" smtClean="0"/>
              <a:t>Difficulty attuning to other people’s feelings</a:t>
            </a:r>
          </a:p>
          <a:p>
            <a:r>
              <a:rPr lang="en-US" dirty="0" smtClean="0"/>
              <a:t>Lacking perspective</a:t>
            </a:r>
          </a:p>
          <a:p>
            <a:r>
              <a:rPr lang="en-US" dirty="0" smtClean="0"/>
              <a:t>Difficulty with trust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Domains </a:t>
            </a:r>
            <a:r>
              <a:rPr lang="en-US" dirty="0" err="1" smtClean="0"/>
              <a:t>AffectebyTrauma</a:t>
            </a:r>
            <a:r>
              <a:rPr lang="en-US" dirty="0" smtClean="0"/>
              <a:t>:</a:t>
            </a:r>
            <a:br>
              <a:rPr lang="en-US" dirty="0" smtClean="0"/>
            </a:br>
            <a:r>
              <a:rPr lang="en-US" dirty="0" smtClean="0"/>
              <a:t>Attachment </a:t>
            </a:r>
            <a:endParaRPr lang="en-US" dirty="0"/>
          </a:p>
        </p:txBody>
      </p:sp>
      <p:sp>
        <p:nvSpPr>
          <p:cNvPr id="3" name="Content Placeholder 2"/>
          <p:cNvSpPr>
            <a:spLocks noGrp="1"/>
          </p:cNvSpPr>
          <p:nvPr>
            <p:ph idx="1"/>
          </p:nvPr>
        </p:nvSpPr>
        <p:spPr/>
        <p:txBody>
          <a:bodyPr>
            <a:normAutofit/>
          </a:bodyPr>
          <a:lstStyle/>
          <a:p>
            <a:r>
              <a:rPr lang="en-US" dirty="0" smtClean="0"/>
              <a:t>John </a:t>
            </a:r>
            <a:r>
              <a:rPr lang="en-US" dirty="0" err="1" smtClean="0"/>
              <a:t>Bowlby</a:t>
            </a:r>
            <a:r>
              <a:rPr lang="en-US" dirty="0" smtClean="0"/>
              <a:t> viewed attachment as representing survival in human beings.</a:t>
            </a:r>
          </a:p>
          <a:p>
            <a:r>
              <a:rPr lang="en-US" dirty="0" smtClean="0"/>
              <a:t>“Even when the attachment figure provides suboptimal </a:t>
            </a:r>
            <a:r>
              <a:rPr lang="en-US" dirty="0" err="1" smtClean="0"/>
              <a:t>caregiving</a:t>
            </a:r>
            <a:r>
              <a:rPr lang="en-US" dirty="0" smtClean="0"/>
              <a:t>, the developing child  does what is necessary to maintain the primary attachment relationship”. (</a:t>
            </a:r>
            <a:r>
              <a:rPr lang="en-US" dirty="0" err="1" smtClean="0"/>
              <a:t>Bowlby</a:t>
            </a:r>
            <a:r>
              <a:rPr lang="en-US" dirty="0" smtClean="0"/>
              <a:t> 1988)</a:t>
            </a:r>
          </a:p>
          <a:p>
            <a:r>
              <a:rPr lang="en-US" dirty="0" smtClean="0"/>
              <a:t>It is only when these same attachment patterns are utilized in the context of a different relationship are they identified as maladaptive. </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1535</TotalTime>
  <Words>4245</Words>
  <Application>Microsoft Office PowerPoint</Application>
  <PresentationFormat>On-screen Show (4:3)</PresentationFormat>
  <Paragraphs>497</Paragraphs>
  <Slides>41</Slides>
  <Notes>35</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Flow</vt:lpstr>
      <vt:lpstr>Understanding  Trauma and the Body:</vt:lpstr>
      <vt:lpstr>The Definition of Trauma</vt:lpstr>
      <vt:lpstr>Brain Basics</vt:lpstr>
      <vt:lpstr>Brain Basics (cont.)</vt:lpstr>
      <vt:lpstr>Trauma and the Brain</vt:lpstr>
      <vt:lpstr>Domains affected by Trauma</vt:lpstr>
      <vt:lpstr>   Domains Affected by Trauma Liz Warner &amp; Dan Williams, 2010                                                                                                                 </vt:lpstr>
      <vt:lpstr>Domains Affected byTrauma: Attachment</vt:lpstr>
      <vt:lpstr>Domains AffectebyTrauma: Attachment </vt:lpstr>
      <vt:lpstr>Domains Affected by Trauma: Attachment (cont)</vt:lpstr>
      <vt:lpstr>Domains Affected by Trauma</vt:lpstr>
      <vt:lpstr>Domains Affected by Trauma: Affect Regulation</vt:lpstr>
      <vt:lpstr>Slide 13</vt:lpstr>
      <vt:lpstr>Domains Affected by Trauma </vt:lpstr>
      <vt:lpstr>Domains Affected by Trauma</vt:lpstr>
      <vt:lpstr>Domains Affected by Trauma</vt:lpstr>
      <vt:lpstr>Responses to Trauma     NCTSN (2008)</vt:lpstr>
      <vt:lpstr>Responses to Trauma     NCTSN (2008)</vt:lpstr>
      <vt:lpstr>Childhood Coping Strategies</vt:lpstr>
      <vt:lpstr>Manifestations of Trauma in Adults and Adolescents</vt:lpstr>
      <vt:lpstr>Now We Know</vt:lpstr>
      <vt:lpstr>Slide 22</vt:lpstr>
      <vt:lpstr>Foundations of SMART</vt:lpstr>
      <vt:lpstr>Foundations of SMART</vt:lpstr>
      <vt:lpstr>Foundations of SMART</vt:lpstr>
      <vt:lpstr>Foundations of SMART</vt:lpstr>
      <vt:lpstr>Foundations of SMART</vt:lpstr>
      <vt:lpstr>Foundations of SMART</vt:lpstr>
      <vt:lpstr>Foundations of SMART</vt:lpstr>
      <vt:lpstr>Foundations of SMART</vt:lpstr>
      <vt:lpstr>  Tools of Regulation </vt:lpstr>
      <vt:lpstr>Tools of Regulation</vt:lpstr>
      <vt:lpstr>Slide 33</vt:lpstr>
      <vt:lpstr>Assessment and Treatment</vt:lpstr>
      <vt:lpstr>Assessment and Treatment</vt:lpstr>
      <vt:lpstr>Assessment and Treatment</vt:lpstr>
      <vt:lpstr>Exploring the Equipment</vt:lpstr>
      <vt:lpstr> Giraffes Can’t Dance</vt:lpstr>
      <vt:lpstr>Thank you!!!!</vt:lpstr>
      <vt:lpstr>Bibliography</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Trauma and the Body:</dc:title>
  <dc:creator>Joyce C. persing</dc:creator>
  <cp:lastModifiedBy> </cp:lastModifiedBy>
  <cp:revision>130</cp:revision>
  <dcterms:created xsi:type="dcterms:W3CDTF">2012-11-03T21:20:58Z</dcterms:created>
  <dcterms:modified xsi:type="dcterms:W3CDTF">2012-11-09T10:55:38Z</dcterms:modified>
</cp:coreProperties>
</file>